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61" r:id="rId2"/>
    <p:sldId id="302" r:id="rId3"/>
    <p:sldId id="265" r:id="rId4"/>
    <p:sldId id="264" r:id="rId5"/>
    <p:sldId id="276" r:id="rId6"/>
    <p:sldId id="271" r:id="rId7"/>
    <p:sldId id="303" r:id="rId8"/>
    <p:sldId id="275" r:id="rId9"/>
    <p:sldId id="263" r:id="rId10"/>
    <p:sldId id="267" r:id="rId11"/>
    <p:sldId id="269" r:id="rId12"/>
    <p:sldId id="270" r:id="rId13"/>
    <p:sldId id="283" r:id="rId14"/>
    <p:sldId id="304" r:id="rId15"/>
    <p:sldId id="274" r:id="rId16"/>
    <p:sldId id="290" r:id="rId17"/>
    <p:sldId id="305" r:id="rId18"/>
    <p:sldId id="306" r:id="rId19"/>
    <p:sldId id="307" r:id="rId20"/>
    <p:sldId id="308" r:id="rId21"/>
    <p:sldId id="329" r:id="rId22"/>
    <p:sldId id="288" r:id="rId23"/>
    <p:sldId id="331" r:id="rId24"/>
    <p:sldId id="280" r:id="rId25"/>
    <p:sldId id="281" r:id="rId26"/>
    <p:sldId id="330" r:id="rId27"/>
    <p:sldId id="259" r:id="rId28"/>
    <p:sldId id="262" r:id="rId29"/>
    <p:sldId id="289" r:id="rId30"/>
    <p:sldId id="258" r:id="rId31"/>
    <p:sldId id="278" r:id="rId32"/>
    <p:sldId id="256" r:id="rId33"/>
    <p:sldId id="279" r:id="rId34"/>
    <p:sldId id="257" r:id="rId35"/>
    <p:sldId id="277"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285" r:id="rId57"/>
    <p:sldId id="287" r:id="rId58"/>
    <p:sldId id="293" r:id="rId59"/>
    <p:sldId id="294" r:id="rId60"/>
    <p:sldId id="295" r:id="rId61"/>
    <p:sldId id="296" r:id="rId62"/>
    <p:sldId id="297" r:id="rId63"/>
    <p:sldId id="29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E1D700"/>
    <a:srgbClr val="D4AF37"/>
    <a:srgbClr val="CC66FF"/>
    <a:srgbClr val="CCFF99"/>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1" autoAdjust="0"/>
    <p:restoredTop sz="94660"/>
  </p:normalViewPr>
  <p:slideViewPr>
    <p:cSldViewPr snapToGrid="0">
      <p:cViewPr varScale="1">
        <p:scale>
          <a:sx n="73" d="100"/>
          <a:sy n="73" d="100"/>
        </p:scale>
        <p:origin x="72" y="528"/>
      </p:cViewPr>
      <p:guideLst/>
    </p:cSldViewPr>
  </p:slideViewPr>
  <p:notesTextViewPr>
    <p:cViewPr>
      <p:scale>
        <a:sx n="1" d="1"/>
        <a:sy n="1" d="1"/>
      </p:scale>
      <p:origin x="0" y="0"/>
    </p:cViewPr>
  </p:notesTextViewPr>
  <p:notesViewPr>
    <p:cSldViewPr snapToGrid="0">
      <p:cViewPr varScale="1">
        <p:scale>
          <a:sx n="72" d="100"/>
          <a:sy n="72" d="100"/>
        </p:scale>
        <p:origin x="1941"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D9E05D-A10D-45D6-B363-4B45D6518B75}" type="datetimeFigureOut">
              <a:rPr lang="en-SG" smtClean="0"/>
              <a:t>5/10/2017</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0B141-E824-4C4B-87B7-B9FCBC659A5E}" type="slidenum">
              <a:rPr lang="en-SG" smtClean="0"/>
              <a:t>‹#›</a:t>
            </a:fld>
            <a:endParaRPr lang="en-SG"/>
          </a:p>
        </p:txBody>
      </p:sp>
    </p:spTree>
    <p:extLst>
      <p:ext uri="{BB962C8B-B14F-4D97-AF65-F5344CB8AC3E}">
        <p14:creationId xmlns:p14="http://schemas.microsoft.com/office/powerpoint/2010/main" val="2360815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8A5D-64DD-4CAF-A115-F66B83A545D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endParaRPr lang="en-SG" dirty="0"/>
          </a:p>
        </p:txBody>
      </p:sp>
      <p:sp>
        <p:nvSpPr>
          <p:cNvPr id="3" name="Subtitle 2">
            <a:extLst>
              <a:ext uri="{FF2B5EF4-FFF2-40B4-BE49-F238E27FC236}">
                <a16:creationId xmlns:a16="http://schemas.microsoft.com/office/drawing/2014/main" id="{6B633A42-CDA0-414F-8B47-A9681AFD5D1E}"/>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513A4C9A-D9B2-49F7-8F32-A1A862E172DB}"/>
              </a:ext>
            </a:extLst>
          </p:cNvPr>
          <p:cNvSpPr>
            <a:spLocks noGrp="1"/>
          </p:cNvSpPr>
          <p:nvPr>
            <p:ph type="dt" sz="half" idx="10"/>
          </p:nvPr>
        </p:nvSpPr>
        <p:spPr>
          <a:xfrm>
            <a:off x="838201" y="6356351"/>
            <a:ext cx="2743200" cy="365125"/>
          </a:xfrm>
          <a:prstGeom prst="rect">
            <a:avLst/>
          </a:prstGeom>
        </p:spPr>
        <p:txBody>
          <a:bodyPr/>
          <a:lstStyle/>
          <a:p>
            <a:fld id="{D5145C2C-9EE1-4640-A74B-A4E03C1ABCD6}" type="datetimeFigureOut">
              <a:rPr lang="en-SG" smtClean="0"/>
              <a:t>5/10/2017</a:t>
            </a:fld>
            <a:endParaRPr lang="en-SG"/>
          </a:p>
        </p:txBody>
      </p:sp>
      <p:sp>
        <p:nvSpPr>
          <p:cNvPr id="5" name="Footer Placeholder 4">
            <a:extLst>
              <a:ext uri="{FF2B5EF4-FFF2-40B4-BE49-F238E27FC236}">
                <a16:creationId xmlns:a16="http://schemas.microsoft.com/office/drawing/2014/main" id="{84EB9EA6-85B3-43D2-9AE1-4F54D74BAF1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A4B3282-B6D3-42E0-836E-17E7602202C7}"/>
              </a:ext>
            </a:extLst>
          </p:cNvPr>
          <p:cNvSpPr>
            <a:spLocks noGrp="1"/>
          </p:cNvSpPr>
          <p:nvPr>
            <p:ph type="sldNum" sz="quarter" idx="12"/>
          </p:nvPr>
        </p:nvSpPr>
        <p:spPr>
          <a:xfrm>
            <a:off x="8610602" y="6356351"/>
            <a:ext cx="3471472" cy="365125"/>
          </a:xfrm>
          <a:prstGeom prst="rect">
            <a:avLst/>
          </a:prstGeom>
        </p:spPr>
        <p:txBody>
          <a:bodyPr/>
          <a:lstStyle/>
          <a:p>
            <a:fld id="{63668A2E-C91C-4F86-A643-53C6900C8930}" type="slidenum">
              <a:rPr lang="en-SG" smtClean="0"/>
              <a:t>‹#›</a:t>
            </a:fld>
            <a:endParaRPr lang="en-SG"/>
          </a:p>
        </p:txBody>
      </p:sp>
    </p:spTree>
    <p:extLst>
      <p:ext uri="{BB962C8B-B14F-4D97-AF65-F5344CB8AC3E}">
        <p14:creationId xmlns:p14="http://schemas.microsoft.com/office/powerpoint/2010/main" val="386458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0E4D-C76F-4951-B13B-E7AE2D34588F}"/>
              </a:ext>
            </a:extLst>
          </p:cNvPr>
          <p:cNvSpPr>
            <a:spLocks noGrp="1"/>
          </p:cNvSpPr>
          <p:nvPr>
            <p:ph type="title"/>
          </p:nvPr>
        </p:nvSpPr>
        <p:spPr>
          <a:xfrm>
            <a:off x="838202" y="365125"/>
            <a:ext cx="10515600" cy="1325563"/>
          </a:xfrm>
          <a:prstGeom prst="rect">
            <a:avLst/>
          </a:prstGeom>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08EECE4-2578-4F11-92D0-46E2375E3C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1F4EAA9-0240-4CE4-B46B-F53A53321AD4}"/>
              </a:ext>
            </a:extLst>
          </p:cNvPr>
          <p:cNvSpPr>
            <a:spLocks noGrp="1"/>
          </p:cNvSpPr>
          <p:nvPr>
            <p:ph type="dt" sz="half" idx="10"/>
          </p:nvPr>
        </p:nvSpPr>
        <p:spPr>
          <a:xfrm>
            <a:off x="838201" y="6356351"/>
            <a:ext cx="2743200" cy="365125"/>
          </a:xfrm>
          <a:prstGeom prst="rect">
            <a:avLst/>
          </a:prstGeom>
        </p:spPr>
        <p:txBody>
          <a:bodyPr/>
          <a:lstStyle/>
          <a:p>
            <a:fld id="{D5145C2C-9EE1-4640-A74B-A4E03C1ABCD6}" type="datetimeFigureOut">
              <a:rPr lang="en-SG" smtClean="0"/>
              <a:t>5/10/2017</a:t>
            </a:fld>
            <a:endParaRPr lang="en-SG"/>
          </a:p>
        </p:txBody>
      </p:sp>
      <p:sp>
        <p:nvSpPr>
          <p:cNvPr id="5" name="Footer Placeholder 4">
            <a:extLst>
              <a:ext uri="{FF2B5EF4-FFF2-40B4-BE49-F238E27FC236}">
                <a16:creationId xmlns:a16="http://schemas.microsoft.com/office/drawing/2014/main" id="{76090CF7-1EDF-4920-810A-A1C2556CA12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46633B9-BD9C-4180-ADC0-AE43210BEFC6}"/>
              </a:ext>
            </a:extLst>
          </p:cNvPr>
          <p:cNvSpPr>
            <a:spLocks noGrp="1"/>
          </p:cNvSpPr>
          <p:nvPr>
            <p:ph type="sldNum" sz="quarter" idx="12"/>
          </p:nvPr>
        </p:nvSpPr>
        <p:spPr>
          <a:xfrm>
            <a:off x="8610602" y="6356351"/>
            <a:ext cx="3471472" cy="365125"/>
          </a:xfrm>
          <a:prstGeom prst="rect">
            <a:avLst/>
          </a:prstGeom>
        </p:spPr>
        <p:txBody>
          <a:bodyPr/>
          <a:lstStyle/>
          <a:p>
            <a:fld id="{63668A2E-C91C-4F86-A643-53C6900C8930}" type="slidenum">
              <a:rPr lang="en-SG" smtClean="0"/>
              <a:t>‹#›</a:t>
            </a:fld>
            <a:endParaRPr lang="en-SG"/>
          </a:p>
        </p:txBody>
      </p:sp>
    </p:spTree>
    <p:extLst>
      <p:ext uri="{BB962C8B-B14F-4D97-AF65-F5344CB8AC3E}">
        <p14:creationId xmlns:p14="http://schemas.microsoft.com/office/powerpoint/2010/main" val="1341516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B4BF7-F56D-43D6-9D76-A5C75AD92BDC}"/>
              </a:ext>
            </a:extLst>
          </p:cNvPr>
          <p:cNvSpPr>
            <a:spLocks noGrp="1"/>
          </p:cNvSpPr>
          <p:nvPr>
            <p:ph type="title" orient="vert"/>
          </p:nvPr>
        </p:nvSpPr>
        <p:spPr>
          <a:xfrm>
            <a:off x="8724899" y="365125"/>
            <a:ext cx="2628900" cy="5811838"/>
          </a:xfrm>
          <a:prstGeom prst="rect">
            <a:avLst/>
          </a:prstGeo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9324C49E-40B1-441F-A0ED-14F6D6D8E479}"/>
              </a:ext>
            </a:extLst>
          </p:cNvPr>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702A266-860A-4251-8DB5-048584F4D5DB}"/>
              </a:ext>
            </a:extLst>
          </p:cNvPr>
          <p:cNvSpPr>
            <a:spLocks noGrp="1"/>
          </p:cNvSpPr>
          <p:nvPr>
            <p:ph type="dt" sz="half" idx="10"/>
          </p:nvPr>
        </p:nvSpPr>
        <p:spPr>
          <a:xfrm>
            <a:off x="838201" y="6356351"/>
            <a:ext cx="2743200" cy="365125"/>
          </a:xfrm>
          <a:prstGeom prst="rect">
            <a:avLst/>
          </a:prstGeom>
        </p:spPr>
        <p:txBody>
          <a:bodyPr/>
          <a:lstStyle/>
          <a:p>
            <a:fld id="{D5145C2C-9EE1-4640-A74B-A4E03C1ABCD6}" type="datetimeFigureOut">
              <a:rPr lang="en-SG" smtClean="0"/>
              <a:t>5/10/2017</a:t>
            </a:fld>
            <a:endParaRPr lang="en-SG"/>
          </a:p>
        </p:txBody>
      </p:sp>
      <p:sp>
        <p:nvSpPr>
          <p:cNvPr id="5" name="Footer Placeholder 4">
            <a:extLst>
              <a:ext uri="{FF2B5EF4-FFF2-40B4-BE49-F238E27FC236}">
                <a16:creationId xmlns:a16="http://schemas.microsoft.com/office/drawing/2014/main" id="{F25302FF-325C-4951-9C88-3004709EEA6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C0B3537-ADA2-40E1-80E7-0CA0CC8EE248}"/>
              </a:ext>
            </a:extLst>
          </p:cNvPr>
          <p:cNvSpPr>
            <a:spLocks noGrp="1"/>
          </p:cNvSpPr>
          <p:nvPr>
            <p:ph type="sldNum" sz="quarter" idx="12"/>
          </p:nvPr>
        </p:nvSpPr>
        <p:spPr>
          <a:xfrm>
            <a:off x="8610602" y="6356351"/>
            <a:ext cx="3471472" cy="365125"/>
          </a:xfrm>
          <a:prstGeom prst="rect">
            <a:avLst/>
          </a:prstGeom>
        </p:spPr>
        <p:txBody>
          <a:bodyPr/>
          <a:lstStyle/>
          <a:p>
            <a:fld id="{63668A2E-C91C-4F86-A643-53C6900C8930}" type="slidenum">
              <a:rPr lang="en-SG" smtClean="0"/>
              <a:t>‹#›</a:t>
            </a:fld>
            <a:endParaRPr lang="en-SG"/>
          </a:p>
        </p:txBody>
      </p:sp>
    </p:spTree>
    <p:extLst>
      <p:ext uri="{BB962C8B-B14F-4D97-AF65-F5344CB8AC3E}">
        <p14:creationId xmlns:p14="http://schemas.microsoft.com/office/powerpoint/2010/main" val="3041103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FDEF-C30A-438F-B4CD-91CF2ACD5C05}"/>
              </a:ext>
            </a:extLst>
          </p:cNvPr>
          <p:cNvSpPr>
            <a:spLocks noGrp="1"/>
          </p:cNvSpPr>
          <p:nvPr>
            <p:ph type="title"/>
          </p:nvPr>
        </p:nvSpPr>
        <p:spPr>
          <a:xfrm>
            <a:off x="838202" y="365125"/>
            <a:ext cx="10515600" cy="1325563"/>
          </a:xfrm>
          <a:prstGeom prst="rect">
            <a:avLst/>
          </a:prstGeom>
        </p:spPr>
        <p:txBody>
          <a:bodyPr/>
          <a:lstStyle/>
          <a:p>
            <a:r>
              <a:rPr lang="en-US"/>
              <a:t>Click to edit Master title style</a:t>
            </a:r>
            <a:endParaRPr lang="en-SG"/>
          </a:p>
        </p:txBody>
      </p:sp>
      <p:sp>
        <p:nvSpPr>
          <p:cNvPr id="3" name="Footer Placeholder 2">
            <a:extLst>
              <a:ext uri="{FF2B5EF4-FFF2-40B4-BE49-F238E27FC236}">
                <a16:creationId xmlns:a16="http://schemas.microsoft.com/office/drawing/2014/main" id="{C8CD2637-6909-473D-82AD-2740AD8CED1F}"/>
              </a:ext>
            </a:extLst>
          </p:cNvPr>
          <p:cNvSpPr>
            <a:spLocks noGrp="1"/>
          </p:cNvSpPr>
          <p:nvPr>
            <p:ph type="ftr" sz="quarter" idx="10"/>
          </p:nvPr>
        </p:nvSpPr>
        <p:spPr/>
        <p:txBody>
          <a:bodyPr/>
          <a:lstStyle/>
          <a:p>
            <a:endParaRPr lang="en-SG" dirty="0"/>
          </a:p>
        </p:txBody>
      </p:sp>
      <p:sp>
        <p:nvSpPr>
          <p:cNvPr id="4" name="Slide Number Placeholder 3">
            <a:extLst>
              <a:ext uri="{FF2B5EF4-FFF2-40B4-BE49-F238E27FC236}">
                <a16:creationId xmlns:a16="http://schemas.microsoft.com/office/drawing/2014/main" id="{D802E796-0010-43C5-B68E-701D09D9AAA4}"/>
              </a:ext>
            </a:extLst>
          </p:cNvPr>
          <p:cNvSpPr>
            <a:spLocks noGrp="1"/>
          </p:cNvSpPr>
          <p:nvPr>
            <p:ph type="sldNum" sz="quarter" idx="11"/>
          </p:nvPr>
        </p:nvSpPr>
        <p:spPr>
          <a:xfrm>
            <a:off x="8610602" y="6356351"/>
            <a:ext cx="3471472" cy="365125"/>
          </a:xfrm>
          <a:prstGeom prst="rect">
            <a:avLst/>
          </a:prstGeom>
        </p:spPr>
        <p:txBody>
          <a:bodyPr/>
          <a:lstStyle/>
          <a:p>
            <a:fld id="{63668A2E-C91C-4F86-A643-53C6900C8930}" type="slidenum">
              <a:rPr lang="en-SG" smtClean="0"/>
              <a:t>‹#›</a:t>
            </a:fld>
            <a:endParaRPr lang="en-SG"/>
          </a:p>
        </p:txBody>
      </p:sp>
    </p:spTree>
    <p:extLst>
      <p:ext uri="{BB962C8B-B14F-4D97-AF65-F5344CB8AC3E}">
        <p14:creationId xmlns:p14="http://schemas.microsoft.com/office/powerpoint/2010/main" val="197698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8AD7-FB46-4B77-B35E-21BD4FBD4815}"/>
              </a:ext>
            </a:extLst>
          </p:cNvPr>
          <p:cNvSpPr>
            <a:spLocks noGrp="1"/>
          </p:cNvSpPr>
          <p:nvPr>
            <p:ph type="title"/>
          </p:nvPr>
        </p:nvSpPr>
        <p:spPr>
          <a:xfrm>
            <a:off x="838202" y="365125"/>
            <a:ext cx="10515600" cy="1325563"/>
          </a:xfrm>
          <a:prstGeom prst="rect">
            <a:avLst/>
          </a:prstGeom>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3AD36E4-73C5-4562-A73A-5FBC0069F1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EE68C82-C726-4BAA-9597-FEF1A777C056}"/>
              </a:ext>
            </a:extLst>
          </p:cNvPr>
          <p:cNvSpPr>
            <a:spLocks noGrp="1"/>
          </p:cNvSpPr>
          <p:nvPr>
            <p:ph type="dt" sz="half" idx="10"/>
          </p:nvPr>
        </p:nvSpPr>
        <p:spPr>
          <a:xfrm>
            <a:off x="838201" y="6356351"/>
            <a:ext cx="2743200" cy="365125"/>
          </a:xfrm>
          <a:prstGeom prst="rect">
            <a:avLst/>
          </a:prstGeom>
        </p:spPr>
        <p:txBody>
          <a:bodyPr/>
          <a:lstStyle/>
          <a:p>
            <a:fld id="{D5145C2C-9EE1-4640-A74B-A4E03C1ABCD6}" type="datetimeFigureOut">
              <a:rPr lang="en-SG" smtClean="0"/>
              <a:t>5/10/2017</a:t>
            </a:fld>
            <a:endParaRPr lang="en-SG"/>
          </a:p>
        </p:txBody>
      </p:sp>
      <p:sp>
        <p:nvSpPr>
          <p:cNvPr id="5" name="Footer Placeholder 4">
            <a:extLst>
              <a:ext uri="{FF2B5EF4-FFF2-40B4-BE49-F238E27FC236}">
                <a16:creationId xmlns:a16="http://schemas.microsoft.com/office/drawing/2014/main" id="{060A5F02-763E-4A9E-9576-BE6A5D161CB2}"/>
              </a:ext>
            </a:extLst>
          </p:cNvPr>
          <p:cNvSpPr>
            <a:spLocks noGrp="1"/>
          </p:cNvSpPr>
          <p:nvPr>
            <p:ph type="ftr" sz="quarter" idx="11"/>
          </p:nvPr>
        </p:nvSpPr>
        <p:spPr/>
        <p:txBody>
          <a:bodyPr/>
          <a:lstStyle/>
          <a:p>
            <a:endParaRPr lang="en-SG" dirty="0"/>
          </a:p>
        </p:txBody>
      </p:sp>
      <p:pic>
        <p:nvPicPr>
          <p:cNvPr id="7" name="Picture 6" descr="A close up of a logo&#10;&#10;Description generated with very high confidence">
            <a:extLst>
              <a:ext uri="{FF2B5EF4-FFF2-40B4-BE49-F238E27FC236}">
                <a16:creationId xmlns:a16="http://schemas.microsoft.com/office/drawing/2014/main" id="{B1E8CC50-7A12-49D7-ABC0-0BA2848C61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694" r="7751" b="36285"/>
          <a:stretch/>
        </p:blipFill>
        <p:spPr>
          <a:xfrm>
            <a:off x="10863690" y="6397449"/>
            <a:ext cx="1328311" cy="461071"/>
          </a:xfrm>
          <a:prstGeom prst="rect">
            <a:avLst/>
          </a:prstGeom>
        </p:spPr>
      </p:pic>
    </p:spTree>
    <p:extLst>
      <p:ext uri="{BB962C8B-B14F-4D97-AF65-F5344CB8AC3E}">
        <p14:creationId xmlns:p14="http://schemas.microsoft.com/office/powerpoint/2010/main" val="394524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180CA-0290-4F5A-80AF-4330AD7AC569}"/>
              </a:ext>
            </a:extLst>
          </p:cNvPr>
          <p:cNvSpPr>
            <a:spLocks noGrp="1"/>
          </p:cNvSpPr>
          <p:nvPr>
            <p:ph type="title"/>
          </p:nvPr>
        </p:nvSpPr>
        <p:spPr>
          <a:xfrm>
            <a:off x="831852" y="1709738"/>
            <a:ext cx="10515600" cy="2852737"/>
          </a:xfrm>
          <a:prstGeom prst="rect">
            <a:avLst/>
          </a:prstGeo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CE6F4A1-E227-4360-92CC-746E4A38A965}"/>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60768F4-2EAF-4E43-A17D-BEE9F4AC0307}"/>
              </a:ext>
            </a:extLst>
          </p:cNvPr>
          <p:cNvSpPr>
            <a:spLocks noGrp="1"/>
          </p:cNvSpPr>
          <p:nvPr>
            <p:ph type="dt" sz="half" idx="10"/>
          </p:nvPr>
        </p:nvSpPr>
        <p:spPr>
          <a:xfrm>
            <a:off x="838201" y="6356351"/>
            <a:ext cx="2743200" cy="365125"/>
          </a:xfrm>
          <a:prstGeom prst="rect">
            <a:avLst/>
          </a:prstGeom>
        </p:spPr>
        <p:txBody>
          <a:bodyPr/>
          <a:lstStyle/>
          <a:p>
            <a:fld id="{D5145C2C-9EE1-4640-A74B-A4E03C1ABCD6}" type="datetimeFigureOut">
              <a:rPr lang="en-SG" smtClean="0"/>
              <a:t>5/10/2017</a:t>
            </a:fld>
            <a:endParaRPr lang="en-SG"/>
          </a:p>
        </p:txBody>
      </p:sp>
      <p:sp>
        <p:nvSpPr>
          <p:cNvPr id="5" name="Footer Placeholder 4">
            <a:extLst>
              <a:ext uri="{FF2B5EF4-FFF2-40B4-BE49-F238E27FC236}">
                <a16:creationId xmlns:a16="http://schemas.microsoft.com/office/drawing/2014/main" id="{04562E25-CFAF-4066-9BC3-8944636084D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E299AD6-A1F8-47FD-BB27-4CBE27EEF089}"/>
              </a:ext>
            </a:extLst>
          </p:cNvPr>
          <p:cNvSpPr>
            <a:spLocks noGrp="1"/>
          </p:cNvSpPr>
          <p:nvPr>
            <p:ph type="sldNum" sz="quarter" idx="12"/>
          </p:nvPr>
        </p:nvSpPr>
        <p:spPr>
          <a:xfrm>
            <a:off x="8610602" y="6356351"/>
            <a:ext cx="3471472" cy="365125"/>
          </a:xfrm>
          <a:prstGeom prst="rect">
            <a:avLst/>
          </a:prstGeom>
        </p:spPr>
        <p:txBody>
          <a:bodyPr/>
          <a:lstStyle/>
          <a:p>
            <a:fld id="{63668A2E-C91C-4F86-A643-53C6900C8930}" type="slidenum">
              <a:rPr lang="en-SG" smtClean="0"/>
              <a:t>‹#›</a:t>
            </a:fld>
            <a:endParaRPr lang="en-SG"/>
          </a:p>
        </p:txBody>
      </p:sp>
    </p:spTree>
    <p:extLst>
      <p:ext uri="{BB962C8B-B14F-4D97-AF65-F5344CB8AC3E}">
        <p14:creationId xmlns:p14="http://schemas.microsoft.com/office/powerpoint/2010/main" val="4230773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554C-802F-4011-9060-343BCEC551F6}"/>
              </a:ext>
            </a:extLst>
          </p:cNvPr>
          <p:cNvSpPr>
            <a:spLocks noGrp="1"/>
          </p:cNvSpPr>
          <p:nvPr>
            <p:ph type="title"/>
          </p:nvPr>
        </p:nvSpPr>
        <p:spPr>
          <a:xfrm>
            <a:off x="838202" y="365125"/>
            <a:ext cx="10515600" cy="1325563"/>
          </a:xfrm>
          <a:prstGeom prst="rect">
            <a:avLst/>
          </a:prstGeom>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4D92414-1710-4397-8216-8E793512D2A9}"/>
              </a:ext>
            </a:extLst>
          </p:cNvPr>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F360D775-DF2A-47F0-958B-3E65541A2A3D}"/>
              </a:ext>
            </a:extLst>
          </p:cNvPr>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47391CA-FE0E-49B6-9D34-B6CFB3C97E1A}"/>
              </a:ext>
            </a:extLst>
          </p:cNvPr>
          <p:cNvSpPr>
            <a:spLocks noGrp="1"/>
          </p:cNvSpPr>
          <p:nvPr>
            <p:ph type="dt" sz="half" idx="10"/>
          </p:nvPr>
        </p:nvSpPr>
        <p:spPr>
          <a:xfrm>
            <a:off x="838201" y="6356351"/>
            <a:ext cx="2743200" cy="365125"/>
          </a:xfrm>
          <a:prstGeom prst="rect">
            <a:avLst/>
          </a:prstGeom>
        </p:spPr>
        <p:txBody>
          <a:bodyPr/>
          <a:lstStyle/>
          <a:p>
            <a:fld id="{D5145C2C-9EE1-4640-A74B-A4E03C1ABCD6}" type="datetimeFigureOut">
              <a:rPr lang="en-SG" smtClean="0"/>
              <a:t>5/10/2017</a:t>
            </a:fld>
            <a:endParaRPr lang="en-SG"/>
          </a:p>
        </p:txBody>
      </p:sp>
      <p:sp>
        <p:nvSpPr>
          <p:cNvPr id="6" name="Footer Placeholder 5">
            <a:extLst>
              <a:ext uri="{FF2B5EF4-FFF2-40B4-BE49-F238E27FC236}">
                <a16:creationId xmlns:a16="http://schemas.microsoft.com/office/drawing/2014/main" id="{89A8C509-E5D3-48A4-9687-A8EBDE69A5D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BB57551-B823-4D0C-80EE-83ACD9BEA19A}"/>
              </a:ext>
            </a:extLst>
          </p:cNvPr>
          <p:cNvSpPr>
            <a:spLocks noGrp="1"/>
          </p:cNvSpPr>
          <p:nvPr>
            <p:ph type="sldNum" sz="quarter" idx="12"/>
          </p:nvPr>
        </p:nvSpPr>
        <p:spPr>
          <a:xfrm>
            <a:off x="8610602" y="6356351"/>
            <a:ext cx="3471472" cy="365125"/>
          </a:xfrm>
          <a:prstGeom prst="rect">
            <a:avLst/>
          </a:prstGeom>
        </p:spPr>
        <p:txBody>
          <a:bodyPr/>
          <a:lstStyle/>
          <a:p>
            <a:fld id="{63668A2E-C91C-4F86-A643-53C6900C8930}" type="slidenum">
              <a:rPr lang="en-SG" smtClean="0"/>
              <a:t>‹#›</a:t>
            </a:fld>
            <a:endParaRPr lang="en-SG"/>
          </a:p>
        </p:txBody>
      </p:sp>
    </p:spTree>
    <p:extLst>
      <p:ext uri="{BB962C8B-B14F-4D97-AF65-F5344CB8AC3E}">
        <p14:creationId xmlns:p14="http://schemas.microsoft.com/office/powerpoint/2010/main" val="3067881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39CE-5DF9-45E4-9AF8-0DD6BC39B188}"/>
              </a:ext>
            </a:extLst>
          </p:cNvPr>
          <p:cNvSpPr>
            <a:spLocks noGrp="1"/>
          </p:cNvSpPr>
          <p:nvPr>
            <p:ph type="title"/>
          </p:nvPr>
        </p:nvSpPr>
        <p:spPr>
          <a:xfrm>
            <a:off x="839789" y="365125"/>
            <a:ext cx="10515600" cy="1325563"/>
          </a:xfrm>
          <a:prstGeom prst="rect">
            <a:avLst/>
          </a:prstGeo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2E9A4B2E-BFAA-4635-9CC7-B92252841391}"/>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324904-28EF-42B7-A8D0-F937DF4F9B65}"/>
              </a:ext>
            </a:extLst>
          </p:cNvPr>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E790CAFA-192B-4DC2-B31A-ACBB8EE25A8A}"/>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4F9337-5E1B-456F-AEAC-9B1A417723BA}"/>
              </a:ext>
            </a:extLst>
          </p:cNvPr>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F9536193-09EF-4ED7-991E-B25AD4900F04}"/>
              </a:ext>
            </a:extLst>
          </p:cNvPr>
          <p:cNvSpPr>
            <a:spLocks noGrp="1"/>
          </p:cNvSpPr>
          <p:nvPr>
            <p:ph type="dt" sz="half" idx="10"/>
          </p:nvPr>
        </p:nvSpPr>
        <p:spPr>
          <a:xfrm>
            <a:off x="838201" y="6356351"/>
            <a:ext cx="2743200" cy="365125"/>
          </a:xfrm>
          <a:prstGeom prst="rect">
            <a:avLst/>
          </a:prstGeom>
        </p:spPr>
        <p:txBody>
          <a:bodyPr/>
          <a:lstStyle/>
          <a:p>
            <a:fld id="{D5145C2C-9EE1-4640-A74B-A4E03C1ABCD6}" type="datetimeFigureOut">
              <a:rPr lang="en-SG" smtClean="0"/>
              <a:t>5/10/2017</a:t>
            </a:fld>
            <a:endParaRPr lang="en-SG"/>
          </a:p>
        </p:txBody>
      </p:sp>
      <p:sp>
        <p:nvSpPr>
          <p:cNvPr id="8" name="Footer Placeholder 7">
            <a:extLst>
              <a:ext uri="{FF2B5EF4-FFF2-40B4-BE49-F238E27FC236}">
                <a16:creationId xmlns:a16="http://schemas.microsoft.com/office/drawing/2014/main" id="{F2A32699-D1D3-427D-A8B8-79D7C16E8B8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EDA59DC-3FE4-4F14-8BAE-07B9E19E6DAF}"/>
              </a:ext>
            </a:extLst>
          </p:cNvPr>
          <p:cNvSpPr>
            <a:spLocks noGrp="1"/>
          </p:cNvSpPr>
          <p:nvPr>
            <p:ph type="sldNum" sz="quarter" idx="12"/>
          </p:nvPr>
        </p:nvSpPr>
        <p:spPr>
          <a:xfrm>
            <a:off x="8610602" y="6356351"/>
            <a:ext cx="3471472" cy="365125"/>
          </a:xfrm>
          <a:prstGeom prst="rect">
            <a:avLst/>
          </a:prstGeom>
        </p:spPr>
        <p:txBody>
          <a:bodyPr/>
          <a:lstStyle/>
          <a:p>
            <a:fld id="{63668A2E-C91C-4F86-A643-53C6900C8930}" type="slidenum">
              <a:rPr lang="en-SG" smtClean="0"/>
              <a:t>‹#›</a:t>
            </a:fld>
            <a:endParaRPr lang="en-SG"/>
          </a:p>
        </p:txBody>
      </p:sp>
    </p:spTree>
    <p:extLst>
      <p:ext uri="{BB962C8B-B14F-4D97-AF65-F5344CB8AC3E}">
        <p14:creationId xmlns:p14="http://schemas.microsoft.com/office/powerpoint/2010/main" val="7576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9A182C-4D78-42CC-BF97-DECBC21A2C18}"/>
              </a:ext>
            </a:extLst>
          </p:cNvPr>
          <p:cNvSpPr>
            <a:spLocks noGrp="1"/>
          </p:cNvSpPr>
          <p:nvPr>
            <p:ph type="dt" sz="half" idx="10"/>
          </p:nvPr>
        </p:nvSpPr>
        <p:spPr>
          <a:xfrm>
            <a:off x="838201" y="6356351"/>
            <a:ext cx="2743200" cy="365125"/>
          </a:xfrm>
          <a:prstGeom prst="rect">
            <a:avLst/>
          </a:prstGeom>
        </p:spPr>
        <p:txBody>
          <a:bodyPr/>
          <a:lstStyle/>
          <a:p>
            <a:fld id="{D5145C2C-9EE1-4640-A74B-A4E03C1ABCD6}" type="datetimeFigureOut">
              <a:rPr lang="en-SG" smtClean="0"/>
              <a:t>5/10/2017</a:t>
            </a:fld>
            <a:endParaRPr lang="en-SG"/>
          </a:p>
        </p:txBody>
      </p:sp>
      <p:sp>
        <p:nvSpPr>
          <p:cNvPr id="4" name="Footer Placeholder 3">
            <a:extLst>
              <a:ext uri="{FF2B5EF4-FFF2-40B4-BE49-F238E27FC236}">
                <a16:creationId xmlns:a16="http://schemas.microsoft.com/office/drawing/2014/main" id="{640EFD52-3218-4D77-8987-B88553AEA801}"/>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7AAAE4BB-1E6A-49E9-AE6C-C6D4C14E9514}"/>
              </a:ext>
            </a:extLst>
          </p:cNvPr>
          <p:cNvSpPr>
            <a:spLocks noGrp="1"/>
          </p:cNvSpPr>
          <p:nvPr>
            <p:ph type="sldNum" sz="quarter" idx="12"/>
          </p:nvPr>
        </p:nvSpPr>
        <p:spPr>
          <a:xfrm>
            <a:off x="8610602" y="6356351"/>
            <a:ext cx="3471472" cy="365125"/>
          </a:xfrm>
          <a:prstGeom prst="rect">
            <a:avLst/>
          </a:prstGeom>
        </p:spPr>
        <p:txBody>
          <a:bodyPr/>
          <a:lstStyle/>
          <a:p>
            <a:fld id="{63668A2E-C91C-4F86-A643-53C6900C8930}" type="slidenum">
              <a:rPr lang="en-SG" smtClean="0"/>
              <a:t>‹#›</a:t>
            </a:fld>
            <a:endParaRPr lang="en-SG"/>
          </a:p>
        </p:txBody>
      </p:sp>
      <p:pic>
        <p:nvPicPr>
          <p:cNvPr id="3078" name="Picture 6" descr="Related image">
            <a:extLst>
              <a:ext uri="{FF2B5EF4-FFF2-40B4-BE49-F238E27FC236}">
                <a16:creationId xmlns:a16="http://schemas.microsoft.com/office/drawing/2014/main" id="{836ED9F6-FCCD-4035-9F82-71EA6FEB435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80" t="57421" r="1101" b="6453"/>
          <a:stretch/>
        </p:blipFill>
        <p:spPr bwMode="auto">
          <a:xfrm>
            <a:off x="1" y="1"/>
            <a:ext cx="5036695" cy="10792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A688AB-0D62-478A-BF9C-191356716CA9}"/>
              </a:ext>
            </a:extLst>
          </p:cNvPr>
          <p:cNvSpPr>
            <a:spLocks noGrp="1"/>
          </p:cNvSpPr>
          <p:nvPr>
            <p:ph type="title"/>
          </p:nvPr>
        </p:nvSpPr>
        <p:spPr>
          <a:xfrm>
            <a:off x="0" y="326037"/>
            <a:ext cx="5036693" cy="427219"/>
          </a:xfrm>
          <a:prstGeom prst="rect">
            <a:avLst/>
          </a:prstGeom>
          <a:noFill/>
          <a:ln w="57150">
            <a:noFill/>
          </a:ln>
          <a:effectLst>
            <a:glow rad="101600">
              <a:schemeClr val="accent4">
                <a:satMod val="175000"/>
                <a:alpha val="40000"/>
              </a:schemeClr>
            </a:glow>
          </a:effectLst>
        </p:spPr>
        <p:txBody>
          <a:bodyPr>
            <a:noAutofit/>
          </a:bodyPr>
          <a:lstStyle>
            <a:lvl1pPr algn="ctr">
              <a:defRPr sz="2800">
                <a:solidFill>
                  <a:schemeClr val="tx1"/>
                </a:solidFill>
              </a:defRPr>
            </a:lvl1pPr>
          </a:lstStyle>
          <a:p>
            <a:r>
              <a:rPr lang="en-US" dirty="0"/>
              <a:t>Click to edit Master title style</a:t>
            </a:r>
            <a:endParaRPr lang="en-SG" dirty="0"/>
          </a:p>
        </p:txBody>
      </p:sp>
      <p:sp>
        <p:nvSpPr>
          <p:cNvPr id="9" name="Rectangle 8">
            <a:extLst>
              <a:ext uri="{FF2B5EF4-FFF2-40B4-BE49-F238E27FC236}">
                <a16:creationId xmlns:a16="http://schemas.microsoft.com/office/drawing/2014/main" id="{0382EF5A-9F94-4ADE-9A48-5729D468630D}"/>
              </a:ext>
            </a:extLst>
          </p:cNvPr>
          <p:cNvSpPr/>
          <p:nvPr userDrawn="1"/>
        </p:nvSpPr>
        <p:spPr>
          <a:xfrm>
            <a:off x="0" y="10372"/>
            <a:ext cx="12192000" cy="6847629"/>
          </a:xfrm>
          <a:prstGeom prst="rect">
            <a:avLst/>
          </a:prstGeom>
          <a:blipFill dpi="0" rotWithShape="1">
            <a:blip r:embed="rId3">
              <a:alphaModFix amt="11000"/>
            </a:blip>
            <a:srcRect/>
            <a:stretch>
              <a:fillRect b="-152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Tree>
    <p:extLst>
      <p:ext uri="{BB962C8B-B14F-4D97-AF65-F5344CB8AC3E}">
        <p14:creationId xmlns:p14="http://schemas.microsoft.com/office/powerpoint/2010/main" val="3153940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B5A8E6-183E-4B5F-BEDF-2855A4E2E16A}"/>
              </a:ext>
            </a:extLst>
          </p:cNvPr>
          <p:cNvSpPr>
            <a:spLocks noGrp="1"/>
          </p:cNvSpPr>
          <p:nvPr>
            <p:ph type="dt" sz="half" idx="10"/>
          </p:nvPr>
        </p:nvSpPr>
        <p:spPr>
          <a:xfrm>
            <a:off x="838201" y="6356351"/>
            <a:ext cx="2743200" cy="365125"/>
          </a:xfrm>
          <a:prstGeom prst="rect">
            <a:avLst/>
          </a:prstGeom>
        </p:spPr>
        <p:txBody>
          <a:bodyPr/>
          <a:lstStyle/>
          <a:p>
            <a:fld id="{D5145C2C-9EE1-4640-A74B-A4E03C1ABCD6}" type="datetimeFigureOut">
              <a:rPr lang="en-SG" smtClean="0"/>
              <a:t>5/10/2017</a:t>
            </a:fld>
            <a:endParaRPr lang="en-SG"/>
          </a:p>
        </p:txBody>
      </p:sp>
      <p:sp>
        <p:nvSpPr>
          <p:cNvPr id="3" name="Footer Placeholder 2">
            <a:extLst>
              <a:ext uri="{FF2B5EF4-FFF2-40B4-BE49-F238E27FC236}">
                <a16:creationId xmlns:a16="http://schemas.microsoft.com/office/drawing/2014/main" id="{894D5F37-3255-43AC-B10D-D93C9B4ECC7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0FBA6C2A-D47A-42D4-B65C-ACB001B0F1A7}"/>
              </a:ext>
            </a:extLst>
          </p:cNvPr>
          <p:cNvSpPr>
            <a:spLocks noGrp="1"/>
          </p:cNvSpPr>
          <p:nvPr>
            <p:ph type="sldNum" sz="quarter" idx="12"/>
          </p:nvPr>
        </p:nvSpPr>
        <p:spPr>
          <a:xfrm>
            <a:off x="8610602" y="6356351"/>
            <a:ext cx="3471472" cy="365125"/>
          </a:xfrm>
          <a:prstGeom prst="rect">
            <a:avLst/>
          </a:prstGeom>
        </p:spPr>
        <p:txBody>
          <a:bodyPr/>
          <a:lstStyle/>
          <a:p>
            <a:fld id="{63668A2E-C91C-4F86-A643-53C6900C8930}" type="slidenum">
              <a:rPr lang="en-SG" smtClean="0"/>
              <a:t>‹#›</a:t>
            </a:fld>
            <a:endParaRPr lang="en-SG"/>
          </a:p>
        </p:txBody>
      </p:sp>
      <p:pic>
        <p:nvPicPr>
          <p:cNvPr id="5" name="Picture 6" descr="Related image">
            <a:extLst>
              <a:ext uri="{FF2B5EF4-FFF2-40B4-BE49-F238E27FC236}">
                <a16:creationId xmlns:a16="http://schemas.microsoft.com/office/drawing/2014/main" id="{272A71E8-68C1-4CCC-BFC7-806AAE22100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80" t="57421" r="1101" b="6453"/>
          <a:stretch/>
        </p:blipFill>
        <p:spPr bwMode="auto">
          <a:xfrm>
            <a:off x="2719137" y="565485"/>
            <a:ext cx="6765751" cy="144980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CA40054-B22A-4A97-B9B3-3DD36016A3CC}"/>
              </a:ext>
            </a:extLst>
          </p:cNvPr>
          <p:cNvSpPr>
            <a:spLocks noGrp="1"/>
          </p:cNvSpPr>
          <p:nvPr>
            <p:ph type="title"/>
          </p:nvPr>
        </p:nvSpPr>
        <p:spPr>
          <a:xfrm>
            <a:off x="2719136" y="954462"/>
            <a:ext cx="6765749" cy="639722"/>
          </a:xfrm>
          <a:prstGeom prst="rect">
            <a:avLst/>
          </a:prstGeom>
          <a:noFill/>
          <a:ln w="57150">
            <a:noFill/>
          </a:ln>
          <a:effectLst>
            <a:glow rad="101600">
              <a:schemeClr val="accent4">
                <a:satMod val="175000"/>
                <a:alpha val="40000"/>
              </a:schemeClr>
            </a:glow>
          </a:effectLst>
        </p:spPr>
        <p:txBody>
          <a:bodyPr>
            <a:normAutofit/>
          </a:bodyPr>
          <a:lstStyle>
            <a:lvl1pPr algn="ctr">
              <a:defRPr sz="2400">
                <a:solidFill>
                  <a:schemeClr val="tx1"/>
                </a:solidFill>
              </a:defRPr>
            </a:lvl1pPr>
          </a:lstStyle>
          <a:p>
            <a:r>
              <a:rPr lang="en-US" dirty="0"/>
              <a:t>Click to edit Master title style</a:t>
            </a:r>
            <a:endParaRPr lang="en-SG" dirty="0"/>
          </a:p>
        </p:txBody>
      </p:sp>
      <p:sp>
        <p:nvSpPr>
          <p:cNvPr id="6" name="Rectangle 5">
            <a:extLst>
              <a:ext uri="{FF2B5EF4-FFF2-40B4-BE49-F238E27FC236}">
                <a16:creationId xmlns:a16="http://schemas.microsoft.com/office/drawing/2014/main" id="{739C4E22-8302-4EAA-99A9-25EBC51F1EB0}"/>
              </a:ext>
            </a:extLst>
          </p:cNvPr>
          <p:cNvSpPr/>
          <p:nvPr userDrawn="1"/>
        </p:nvSpPr>
        <p:spPr>
          <a:xfrm>
            <a:off x="0" y="10372"/>
            <a:ext cx="12192000" cy="6847629"/>
          </a:xfrm>
          <a:prstGeom prst="rect">
            <a:avLst/>
          </a:prstGeom>
          <a:blipFill dpi="0" rotWithShape="1">
            <a:blip r:embed="rId3">
              <a:alphaModFix amt="11000"/>
            </a:blip>
            <a:srcRect/>
            <a:stretch>
              <a:fillRect b="-152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Tree>
    <p:extLst>
      <p:ext uri="{BB962C8B-B14F-4D97-AF65-F5344CB8AC3E}">
        <p14:creationId xmlns:p14="http://schemas.microsoft.com/office/powerpoint/2010/main" val="22873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11F5-1AD5-4422-8F64-6FBDAD454E05}"/>
              </a:ext>
            </a:extLst>
          </p:cNvPr>
          <p:cNvSpPr>
            <a:spLocks noGrp="1"/>
          </p:cNvSpPr>
          <p:nvPr>
            <p:ph type="title"/>
          </p:nvPr>
        </p:nvSpPr>
        <p:spPr>
          <a:xfrm>
            <a:off x="839790" y="457200"/>
            <a:ext cx="3932236" cy="1600200"/>
          </a:xfrm>
          <a:prstGeom prst="rect">
            <a:avLst/>
          </a:prstGeo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3F149CE-0C9F-474A-B9A9-129A376DECE4}"/>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C27CA808-B629-4E91-8AE2-0875C2D4767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EE12C5-D4B6-4D0E-917C-20487467263A}"/>
              </a:ext>
            </a:extLst>
          </p:cNvPr>
          <p:cNvSpPr>
            <a:spLocks noGrp="1"/>
          </p:cNvSpPr>
          <p:nvPr>
            <p:ph type="dt" sz="half" idx="10"/>
          </p:nvPr>
        </p:nvSpPr>
        <p:spPr>
          <a:xfrm>
            <a:off x="838201" y="6356351"/>
            <a:ext cx="2743200" cy="365125"/>
          </a:xfrm>
          <a:prstGeom prst="rect">
            <a:avLst/>
          </a:prstGeom>
        </p:spPr>
        <p:txBody>
          <a:bodyPr/>
          <a:lstStyle/>
          <a:p>
            <a:fld id="{D5145C2C-9EE1-4640-A74B-A4E03C1ABCD6}" type="datetimeFigureOut">
              <a:rPr lang="en-SG" smtClean="0"/>
              <a:t>5/10/2017</a:t>
            </a:fld>
            <a:endParaRPr lang="en-SG"/>
          </a:p>
        </p:txBody>
      </p:sp>
      <p:sp>
        <p:nvSpPr>
          <p:cNvPr id="6" name="Footer Placeholder 5">
            <a:extLst>
              <a:ext uri="{FF2B5EF4-FFF2-40B4-BE49-F238E27FC236}">
                <a16:creationId xmlns:a16="http://schemas.microsoft.com/office/drawing/2014/main" id="{0EBA8CD0-09B1-4D7D-BA97-7BCD0CBAD0B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63115AF-F2B3-4D84-B2B7-D94F8E988B50}"/>
              </a:ext>
            </a:extLst>
          </p:cNvPr>
          <p:cNvSpPr>
            <a:spLocks noGrp="1"/>
          </p:cNvSpPr>
          <p:nvPr>
            <p:ph type="sldNum" sz="quarter" idx="12"/>
          </p:nvPr>
        </p:nvSpPr>
        <p:spPr>
          <a:xfrm>
            <a:off x="8610602" y="6356351"/>
            <a:ext cx="3471472" cy="365125"/>
          </a:xfrm>
          <a:prstGeom prst="rect">
            <a:avLst/>
          </a:prstGeom>
        </p:spPr>
        <p:txBody>
          <a:bodyPr/>
          <a:lstStyle/>
          <a:p>
            <a:fld id="{63668A2E-C91C-4F86-A643-53C6900C8930}" type="slidenum">
              <a:rPr lang="en-SG" smtClean="0"/>
              <a:t>‹#›</a:t>
            </a:fld>
            <a:endParaRPr lang="en-SG"/>
          </a:p>
        </p:txBody>
      </p:sp>
    </p:spTree>
    <p:extLst>
      <p:ext uri="{BB962C8B-B14F-4D97-AF65-F5344CB8AC3E}">
        <p14:creationId xmlns:p14="http://schemas.microsoft.com/office/powerpoint/2010/main" val="3946887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7A8D-7479-4B5D-AAC8-F4366A2C6951}"/>
              </a:ext>
            </a:extLst>
          </p:cNvPr>
          <p:cNvSpPr>
            <a:spLocks noGrp="1"/>
          </p:cNvSpPr>
          <p:nvPr>
            <p:ph type="title"/>
          </p:nvPr>
        </p:nvSpPr>
        <p:spPr>
          <a:xfrm>
            <a:off x="839790" y="457200"/>
            <a:ext cx="3932236" cy="1600200"/>
          </a:xfrm>
          <a:prstGeom prst="rect">
            <a:avLst/>
          </a:prstGeo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C801A72D-C146-4A78-A702-7C2FC382BBCE}"/>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SG"/>
          </a:p>
        </p:txBody>
      </p:sp>
      <p:sp>
        <p:nvSpPr>
          <p:cNvPr id="4" name="Text Placeholder 3">
            <a:extLst>
              <a:ext uri="{FF2B5EF4-FFF2-40B4-BE49-F238E27FC236}">
                <a16:creationId xmlns:a16="http://schemas.microsoft.com/office/drawing/2014/main" id="{B0172E3B-4505-433C-95E1-BBD5BB66823C}"/>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BEC9F4-37E0-4F0D-B9BD-5A78827C8E09}"/>
              </a:ext>
            </a:extLst>
          </p:cNvPr>
          <p:cNvSpPr>
            <a:spLocks noGrp="1"/>
          </p:cNvSpPr>
          <p:nvPr>
            <p:ph type="dt" sz="half" idx="10"/>
          </p:nvPr>
        </p:nvSpPr>
        <p:spPr>
          <a:xfrm>
            <a:off x="838201" y="6356351"/>
            <a:ext cx="2743200" cy="365125"/>
          </a:xfrm>
          <a:prstGeom prst="rect">
            <a:avLst/>
          </a:prstGeom>
        </p:spPr>
        <p:txBody>
          <a:bodyPr/>
          <a:lstStyle/>
          <a:p>
            <a:fld id="{D5145C2C-9EE1-4640-A74B-A4E03C1ABCD6}" type="datetimeFigureOut">
              <a:rPr lang="en-SG" smtClean="0"/>
              <a:t>5/10/2017</a:t>
            </a:fld>
            <a:endParaRPr lang="en-SG"/>
          </a:p>
        </p:txBody>
      </p:sp>
      <p:sp>
        <p:nvSpPr>
          <p:cNvPr id="6" name="Footer Placeholder 5">
            <a:extLst>
              <a:ext uri="{FF2B5EF4-FFF2-40B4-BE49-F238E27FC236}">
                <a16:creationId xmlns:a16="http://schemas.microsoft.com/office/drawing/2014/main" id="{CEDBDA77-E1A0-4336-9A3B-1E7ECB9CD5B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173CF12-DE27-4977-A967-E199D6F71474}"/>
              </a:ext>
            </a:extLst>
          </p:cNvPr>
          <p:cNvSpPr>
            <a:spLocks noGrp="1"/>
          </p:cNvSpPr>
          <p:nvPr>
            <p:ph type="sldNum" sz="quarter" idx="12"/>
          </p:nvPr>
        </p:nvSpPr>
        <p:spPr>
          <a:xfrm>
            <a:off x="8610602" y="6356351"/>
            <a:ext cx="3471472" cy="365125"/>
          </a:xfrm>
          <a:prstGeom prst="rect">
            <a:avLst/>
          </a:prstGeom>
        </p:spPr>
        <p:txBody>
          <a:bodyPr/>
          <a:lstStyle/>
          <a:p>
            <a:fld id="{63668A2E-C91C-4F86-A643-53C6900C8930}" type="slidenum">
              <a:rPr lang="en-SG" smtClean="0"/>
              <a:t>‹#›</a:t>
            </a:fld>
            <a:endParaRPr lang="en-SG"/>
          </a:p>
        </p:txBody>
      </p:sp>
    </p:spTree>
    <p:extLst>
      <p:ext uri="{BB962C8B-B14F-4D97-AF65-F5344CB8AC3E}">
        <p14:creationId xmlns:p14="http://schemas.microsoft.com/office/powerpoint/2010/main" val="2670365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81724C-1BD7-4483-805A-39A6F90104D9}"/>
              </a:ext>
            </a:extLst>
          </p:cNvPr>
          <p:cNvSpPr>
            <a:spLocks noGrp="1"/>
          </p:cNvSpPr>
          <p:nvPr>
            <p:ph type="title"/>
          </p:nvPr>
        </p:nvSpPr>
        <p:spPr>
          <a:xfrm>
            <a:off x="59961" y="365126"/>
            <a:ext cx="12074578" cy="811603"/>
          </a:xfrm>
          <a:prstGeom prst="rect">
            <a:avLst/>
          </a:prstGeom>
          <a:effectLst>
            <a:glow rad="63500">
              <a:schemeClr val="accent6">
                <a:satMod val="175000"/>
                <a:alpha val="40000"/>
              </a:schemeClr>
            </a:glow>
          </a:effectLst>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r>
              <a:rPr lang="en-US" dirty="0"/>
              <a:t>Click to edit Master title style</a:t>
            </a:r>
            <a:endParaRPr lang="en-SG" dirty="0"/>
          </a:p>
        </p:txBody>
      </p:sp>
      <p:sp>
        <p:nvSpPr>
          <p:cNvPr id="3" name="Text Placeholder 2">
            <a:extLst>
              <a:ext uri="{FF2B5EF4-FFF2-40B4-BE49-F238E27FC236}">
                <a16:creationId xmlns:a16="http://schemas.microsoft.com/office/drawing/2014/main" id="{7ED9AF73-71DD-4FB5-9C64-209BA478D034}"/>
              </a:ext>
            </a:extLst>
          </p:cNvPr>
          <p:cNvSpPr>
            <a:spLocks noGrp="1"/>
          </p:cNvSpPr>
          <p:nvPr>
            <p:ph type="body" idx="1"/>
          </p:nvPr>
        </p:nvSpPr>
        <p:spPr>
          <a:xfrm>
            <a:off x="838202" y="1825625"/>
            <a:ext cx="10515600" cy="375470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Footer Placeholder 4">
            <a:extLst>
              <a:ext uri="{FF2B5EF4-FFF2-40B4-BE49-F238E27FC236}">
                <a16:creationId xmlns:a16="http://schemas.microsoft.com/office/drawing/2014/main" id="{C25D920C-660D-409B-B135-F230BD59B593}"/>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dirty="0"/>
          </a:p>
        </p:txBody>
      </p:sp>
    </p:spTree>
    <p:extLst>
      <p:ext uri="{BB962C8B-B14F-4D97-AF65-F5344CB8AC3E}">
        <p14:creationId xmlns:p14="http://schemas.microsoft.com/office/powerpoint/2010/main" val="1978163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8.gif"/></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8.gif"/></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9.png"/><Relationship Id="rId16"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38.gif"/><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emf"/><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gif"/><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generated with very high confidence">
            <a:extLst>
              <a:ext uri="{FF2B5EF4-FFF2-40B4-BE49-F238E27FC236}">
                <a16:creationId xmlns:a16="http://schemas.microsoft.com/office/drawing/2014/main" id="{AFF9A1E5-B9E1-4E91-9A10-3B4CA22FA56F}"/>
              </a:ext>
            </a:extLst>
          </p:cNvPr>
          <p:cNvPicPr>
            <a:picLocks noChangeAspect="1"/>
          </p:cNvPicPr>
          <p:nvPr/>
        </p:nvPicPr>
        <p:blipFill rotWithShape="1">
          <a:blip r:embed="rId2">
            <a:extLst>
              <a:ext uri="{28A0092B-C50C-407E-A947-70E740481C1C}">
                <a14:useLocalDpi xmlns:a14="http://schemas.microsoft.com/office/drawing/2010/main" val="0"/>
              </a:ext>
            </a:extLst>
          </a:blip>
          <a:srcRect t="31694" b="35191"/>
          <a:stretch/>
        </p:blipFill>
        <p:spPr>
          <a:xfrm>
            <a:off x="1143348" y="1155534"/>
            <a:ext cx="9892736" cy="3275978"/>
          </a:xfrm>
          <a:prstGeom prst="rect">
            <a:avLst/>
          </a:prstGeom>
        </p:spPr>
      </p:pic>
      <p:sp>
        <p:nvSpPr>
          <p:cNvPr id="4" name="Title 3">
            <a:extLst>
              <a:ext uri="{FF2B5EF4-FFF2-40B4-BE49-F238E27FC236}">
                <a16:creationId xmlns:a16="http://schemas.microsoft.com/office/drawing/2014/main" id="{AAED8E2F-E046-49FE-A8DD-3BD82BA93294}"/>
              </a:ext>
            </a:extLst>
          </p:cNvPr>
          <p:cNvSpPr>
            <a:spLocks noGrp="1"/>
          </p:cNvSpPr>
          <p:nvPr>
            <p:ph type="ctrTitle"/>
          </p:nvPr>
        </p:nvSpPr>
        <p:spPr>
          <a:xfrm>
            <a:off x="707011" y="4175036"/>
            <a:ext cx="10765410" cy="796803"/>
          </a:xfrm>
          <a:noFill/>
          <a:ln>
            <a:noFill/>
          </a:ln>
        </p:spPr>
        <p:txBody>
          <a:bodyPr anchor="ctr">
            <a:normAutofit/>
          </a:bodyPr>
          <a:lstStyle/>
          <a:p>
            <a:r>
              <a:rPr lang="en-SG" sz="4800" dirty="0">
                <a:solidFill>
                  <a:schemeClr val="tx1"/>
                </a:solidFill>
              </a:rPr>
              <a:t>IS480 Mid-Term Presentation</a:t>
            </a:r>
          </a:p>
        </p:txBody>
      </p:sp>
      <p:sp>
        <p:nvSpPr>
          <p:cNvPr id="6" name="Rectangle 5">
            <a:extLst>
              <a:ext uri="{FF2B5EF4-FFF2-40B4-BE49-F238E27FC236}">
                <a16:creationId xmlns:a16="http://schemas.microsoft.com/office/drawing/2014/main" id="{FFF45896-DDA4-4292-BCF2-8C3A7E861660}"/>
              </a:ext>
            </a:extLst>
          </p:cNvPr>
          <p:cNvSpPr/>
          <p:nvPr/>
        </p:nvSpPr>
        <p:spPr>
          <a:xfrm>
            <a:off x="0" y="10371"/>
            <a:ext cx="12192000" cy="6847629"/>
          </a:xfrm>
          <a:prstGeom prst="rect">
            <a:avLst/>
          </a:prstGeom>
          <a:blipFill dpi="0" rotWithShape="1">
            <a:blip r:embed="rId3">
              <a:alphaModFix amt="11000"/>
            </a:blip>
            <a:srcRect/>
            <a:stretch>
              <a:fillRect b="-152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2418144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502EBB-A999-4D61-AC8E-ECAD08FB5626}"/>
              </a:ext>
            </a:extLst>
          </p:cNvPr>
          <p:cNvSpPr>
            <a:spLocks noGrp="1"/>
          </p:cNvSpPr>
          <p:nvPr>
            <p:ph type="title"/>
          </p:nvPr>
        </p:nvSpPr>
        <p:spPr/>
        <p:txBody>
          <a:bodyPr/>
          <a:lstStyle/>
          <a:p>
            <a:r>
              <a:rPr lang="en-SG" dirty="0"/>
              <a:t>Scope</a:t>
            </a:r>
          </a:p>
        </p:txBody>
      </p:sp>
      <p:pic>
        <p:nvPicPr>
          <p:cNvPr id="27" name="Picture 26">
            <a:extLst>
              <a:ext uri="{FF2B5EF4-FFF2-40B4-BE49-F238E27FC236}">
                <a16:creationId xmlns:a16="http://schemas.microsoft.com/office/drawing/2014/main" id="{EEF04201-2591-4894-8AFF-EBDA386A4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79" y="1753067"/>
            <a:ext cx="7433479" cy="5127865"/>
          </a:xfrm>
          <a:prstGeom prst="rect">
            <a:avLst/>
          </a:prstGeom>
        </p:spPr>
      </p:pic>
      <p:pic>
        <p:nvPicPr>
          <p:cNvPr id="31" name="Picture 30">
            <a:extLst>
              <a:ext uri="{FF2B5EF4-FFF2-40B4-BE49-F238E27FC236}">
                <a16:creationId xmlns:a16="http://schemas.microsoft.com/office/drawing/2014/main" id="{A2F53572-099F-4942-855B-B579114CA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883" y="1753068"/>
            <a:ext cx="7433479" cy="5104933"/>
          </a:xfrm>
          <a:prstGeom prst="rect">
            <a:avLst/>
          </a:prstGeom>
        </p:spPr>
      </p:pic>
      <p:sp>
        <p:nvSpPr>
          <p:cNvPr id="36" name="TextBox 35">
            <a:extLst>
              <a:ext uri="{FF2B5EF4-FFF2-40B4-BE49-F238E27FC236}">
                <a16:creationId xmlns:a16="http://schemas.microsoft.com/office/drawing/2014/main" id="{0B140B37-DFA1-4B9E-9AEA-CDE185C76455}"/>
              </a:ext>
            </a:extLst>
          </p:cNvPr>
          <p:cNvSpPr txBox="1"/>
          <p:nvPr/>
        </p:nvSpPr>
        <p:spPr>
          <a:xfrm>
            <a:off x="882969" y="1046295"/>
            <a:ext cx="4516582" cy="707886"/>
          </a:xfrm>
          <a:prstGeom prst="rect">
            <a:avLst/>
          </a:prstGeom>
          <a:noFill/>
        </p:spPr>
        <p:txBody>
          <a:bodyPr wrap="square" rtlCol="0">
            <a:spAutoFit/>
          </a:bodyPr>
          <a:lstStyle/>
          <a:p>
            <a:pPr algn="ctr"/>
            <a:r>
              <a:rPr lang="en-SG" sz="2000" b="1" u="sng" dirty="0">
                <a:solidFill>
                  <a:srgbClr val="FF0000"/>
                </a:solidFill>
              </a:rPr>
              <a:t>M</a:t>
            </a:r>
            <a:r>
              <a:rPr lang="en-SG" sz="2000" b="1" u="sng" dirty="0"/>
              <a:t>ust have </a:t>
            </a:r>
            <a:br>
              <a:rPr lang="en-SG" sz="2000" dirty="0"/>
            </a:br>
            <a:r>
              <a:rPr lang="en-SG" sz="2000" dirty="0"/>
              <a:t>requirements</a:t>
            </a:r>
          </a:p>
        </p:txBody>
      </p:sp>
      <p:sp>
        <p:nvSpPr>
          <p:cNvPr id="37" name="TextBox 36">
            <a:extLst>
              <a:ext uri="{FF2B5EF4-FFF2-40B4-BE49-F238E27FC236}">
                <a16:creationId xmlns:a16="http://schemas.microsoft.com/office/drawing/2014/main" id="{174EB253-20D9-4A02-BED9-7F9F1D537D2D}"/>
              </a:ext>
            </a:extLst>
          </p:cNvPr>
          <p:cNvSpPr txBox="1"/>
          <p:nvPr/>
        </p:nvSpPr>
        <p:spPr>
          <a:xfrm>
            <a:off x="6534077" y="1061286"/>
            <a:ext cx="4545090" cy="707886"/>
          </a:xfrm>
          <a:prstGeom prst="rect">
            <a:avLst/>
          </a:prstGeom>
          <a:noFill/>
        </p:spPr>
        <p:txBody>
          <a:bodyPr wrap="square" rtlCol="0">
            <a:spAutoFit/>
          </a:bodyPr>
          <a:lstStyle/>
          <a:p>
            <a:pPr algn="ctr"/>
            <a:r>
              <a:rPr lang="en-SG" sz="2000" b="1" u="sng" dirty="0">
                <a:solidFill>
                  <a:srgbClr val="FF0000"/>
                </a:solidFill>
              </a:rPr>
              <a:t>S</a:t>
            </a:r>
            <a:r>
              <a:rPr lang="en-SG" sz="2000" b="1" u="sng" dirty="0"/>
              <a:t>hould have </a:t>
            </a:r>
            <a:br>
              <a:rPr lang="en-SG" sz="2000" dirty="0"/>
            </a:br>
            <a:r>
              <a:rPr lang="en-SG" sz="2000" dirty="0"/>
              <a:t>if at all possible</a:t>
            </a:r>
          </a:p>
        </p:txBody>
      </p:sp>
      <p:sp>
        <p:nvSpPr>
          <p:cNvPr id="40" name="TextBox 39">
            <a:extLst>
              <a:ext uri="{FF2B5EF4-FFF2-40B4-BE49-F238E27FC236}">
                <a16:creationId xmlns:a16="http://schemas.microsoft.com/office/drawing/2014/main" id="{CB4185D3-9CCC-4F3D-9E9B-B61D13F5E90E}"/>
              </a:ext>
            </a:extLst>
          </p:cNvPr>
          <p:cNvSpPr txBox="1"/>
          <p:nvPr/>
        </p:nvSpPr>
        <p:spPr>
          <a:xfrm>
            <a:off x="1057881" y="2501118"/>
            <a:ext cx="4032001" cy="3847207"/>
          </a:xfrm>
          <a:prstGeom prst="rect">
            <a:avLst/>
          </a:prstGeom>
          <a:noFill/>
        </p:spPr>
        <p:txBody>
          <a:bodyPr wrap="square" rtlCol="0">
            <a:spAutoFit/>
          </a:bodyPr>
          <a:lstStyle/>
          <a:p>
            <a:r>
              <a:rPr lang="en-SG" b="1" dirty="0"/>
              <a:t>Ecommerce System</a:t>
            </a:r>
          </a:p>
          <a:p>
            <a:pPr marL="285753" indent="-285753">
              <a:buFont typeface="Arial" panose="020B0604020202020204" pitchFamily="34" charset="0"/>
              <a:buChar char="•"/>
            </a:pPr>
            <a:r>
              <a:rPr lang="en-SG" sz="1600" dirty="0"/>
              <a:t>Account Module</a:t>
            </a:r>
          </a:p>
          <a:p>
            <a:pPr marL="285753" indent="-285753">
              <a:buFont typeface="Arial" panose="020B0604020202020204" pitchFamily="34" charset="0"/>
              <a:buChar char="•"/>
            </a:pPr>
            <a:r>
              <a:rPr lang="en-SG" sz="1600" dirty="0"/>
              <a:t>Product Module</a:t>
            </a:r>
          </a:p>
          <a:p>
            <a:pPr marL="742960" lvl="1" indent="-285753">
              <a:buSzPct val="80000"/>
              <a:buFont typeface="Courier New" panose="02070309020205020404" pitchFamily="49" charset="0"/>
              <a:buChar char="o"/>
            </a:pPr>
            <a:r>
              <a:rPr lang="en-SG" sz="1400" dirty="0"/>
              <a:t>QR Code</a:t>
            </a:r>
          </a:p>
          <a:p>
            <a:pPr marL="742960" lvl="1" indent="-285753">
              <a:buSzPct val="80000"/>
              <a:buFont typeface="Courier New" panose="02070309020205020404" pitchFamily="49" charset="0"/>
              <a:buChar char="o"/>
            </a:pPr>
            <a:r>
              <a:rPr lang="en-SG" sz="1400" dirty="0"/>
              <a:t>Filter/Sort/Search</a:t>
            </a:r>
          </a:p>
          <a:p>
            <a:pPr marL="285753" indent="-285753">
              <a:buFont typeface="Arial" panose="020B0604020202020204" pitchFamily="34" charset="0"/>
              <a:buChar char="•"/>
            </a:pPr>
            <a:r>
              <a:rPr lang="en-SG" sz="1600" dirty="0"/>
              <a:t>Customization</a:t>
            </a:r>
          </a:p>
          <a:p>
            <a:pPr marL="285753" indent="-285753">
              <a:buFont typeface="Arial" panose="020B0604020202020204" pitchFamily="34" charset="0"/>
              <a:buChar char="•"/>
            </a:pPr>
            <a:r>
              <a:rPr lang="en-SG" sz="1600" dirty="0"/>
              <a:t>Shopping Cart</a:t>
            </a:r>
          </a:p>
          <a:p>
            <a:pPr marL="742960" lvl="1" indent="-285753">
              <a:buSzPct val="80000"/>
              <a:buFont typeface="Courier New" panose="02070309020205020404" pitchFamily="49" charset="0"/>
              <a:buChar char="o"/>
            </a:pPr>
            <a:r>
              <a:rPr lang="en-SG" sz="1400" dirty="0"/>
              <a:t>Stripe Payment</a:t>
            </a:r>
          </a:p>
          <a:p>
            <a:pPr marL="285753" indent="-285753">
              <a:buFont typeface="Arial" panose="020B0604020202020204" pitchFamily="34" charset="0"/>
              <a:buChar char="•"/>
            </a:pPr>
            <a:r>
              <a:rPr lang="en-SG" sz="1600" dirty="0"/>
              <a:t>Content Manager</a:t>
            </a:r>
          </a:p>
          <a:p>
            <a:pPr marL="742960" lvl="1" indent="-285753">
              <a:buSzPct val="80000"/>
              <a:buFont typeface="Courier New" panose="02070309020205020404" pitchFamily="49" charset="0"/>
              <a:buChar char="o"/>
            </a:pPr>
            <a:r>
              <a:rPr lang="en-SG" sz="1400" dirty="0"/>
              <a:t>Add New Products</a:t>
            </a:r>
          </a:p>
          <a:p>
            <a:pPr marL="742960" lvl="1" indent="-285753">
              <a:buSzPct val="80000"/>
              <a:buFont typeface="Courier New" panose="02070309020205020404" pitchFamily="49" charset="0"/>
              <a:buChar char="o"/>
            </a:pPr>
            <a:r>
              <a:rPr lang="en-SG" sz="1400" dirty="0"/>
              <a:t>Edit Products</a:t>
            </a:r>
          </a:p>
          <a:p>
            <a:pPr marL="742960" lvl="1" indent="-285753">
              <a:buSzPct val="80000"/>
              <a:buFont typeface="Courier New" panose="02070309020205020404" pitchFamily="49" charset="0"/>
              <a:buChar char="o"/>
            </a:pPr>
            <a:r>
              <a:rPr lang="en-SG" sz="1400" dirty="0"/>
              <a:t>Manage Customers/Staff Accounts</a:t>
            </a:r>
          </a:p>
          <a:p>
            <a:r>
              <a:rPr lang="en-SG" b="1" dirty="0"/>
              <a:t>Factory Process System</a:t>
            </a:r>
          </a:p>
          <a:p>
            <a:pPr marL="285753" indent="-285753">
              <a:buFont typeface="Arial" panose="020B0604020202020204" pitchFamily="34" charset="0"/>
              <a:buChar char="•"/>
            </a:pPr>
            <a:r>
              <a:rPr lang="en-SG" sz="1600" dirty="0"/>
              <a:t>Order Process Management</a:t>
            </a:r>
          </a:p>
          <a:p>
            <a:pPr marL="742960" lvl="1" indent="-285753">
              <a:buSzPct val="80000"/>
              <a:buFont typeface="Courier New" panose="02070309020205020404" pitchFamily="49" charset="0"/>
              <a:buChar char="o"/>
            </a:pPr>
            <a:r>
              <a:rPr lang="en-SG" sz="1400" dirty="0"/>
              <a:t>Customer Management Dashboard</a:t>
            </a:r>
          </a:p>
          <a:p>
            <a:pPr marL="742960" lvl="1" indent="-285753">
              <a:buSzPct val="80000"/>
              <a:buFont typeface="Courier New" panose="02070309020205020404" pitchFamily="49" charset="0"/>
              <a:buChar char="o"/>
            </a:pPr>
            <a:r>
              <a:rPr lang="en-SG" sz="1400" dirty="0"/>
              <a:t>Order Process Management Dashboard</a:t>
            </a:r>
          </a:p>
        </p:txBody>
      </p:sp>
      <p:sp>
        <p:nvSpPr>
          <p:cNvPr id="42" name="TextBox 41">
            <a:extLst>
              <a:ext uri="{FF2B5EF4-FFF2-40B4-BE49-F238E27FC236}">
                <a16:creationId xmlns:a16="http://schemas.microsoft.com/office/drawing/2014/main" id="{FD9486BD-4491-4D5D-BCD3-F6227FE9B900}"/>
              </a:ext>
            </a:extLst>
          </p:cNvPr>
          <p:cNvSpPr txBox="1"/>
          <p:nvPr/>
        </p:nvSpPr>
        <p:spPr>
          <a:xfrm>
            <a:off x="6846389" y="2501118"/>
            <a:ext cx="4218524" cy="3077766"/>
          </a:xfrm>
          <a:prstGeom prst="rect">
            <a:avLst/>
          </a:prstGeom>
          <a:noFill/>
        </p:spPr>
        <p:txBody>
          <a:bodyPr wrap="square" rtlCol="0">
            <a:spAutoFit/>
          </a:bodyPr>
          <a:lstStyle/>
          <a:p>
            <a:r>
              <a:rPr lang="en-SG" b="1" dirty="0"/>
              <a:t>Analytics System</a:t>
            </a:r>
          </a:p>
          <a:p>
            <a:pPr marL="285753" indent="-285753">
              <a:buFont typeface="Arial" panose="020B0604020202020204" pitchFamily="34" charset="0"/>
              <a:buChar char="•"/>
            </a:pPr>
            <a:r>
              <a:rPr lang="en-SG" sz="1600" dirty="0"/>
              <a:t>Statistics &amp; Charts</a:t>
            </a:r>
          </a:p>
          <a:p>
            <a:pPr marL="742960" lvl="1" indent="-285753">
              <a:buSzPct val="80000"/>
              <a:buFont typeface="Courier New" panose="02070309020205020404" pitchFamily="49" charset="0"/>
              <a:buChar char="o"/>
            </a:pPr>
            <a:r>
              <a:rPr lang="en-SG" sz="1400" dirty="0"/>
              <a:t>Descriptive Analytics on Business Performance</a:t>
            </a:r>
          </a:p>
          <a:p>
            <a:pPr marL="285753" indent="-285753">
              <a:buFont typeface="Arial" panose="020B0604020202020204" pitchFamily="34" charset="0"/>
              <a:buChar char="•"/>
            </a:pPr>
            <a:r>
              <a:rPr lang="en-SG" sz="1600" dirty="0"/>
              <a:t>Predictions &amp; Forecasting</a:t>
            </a:r>
          </a:p>
          <a:p>
            <a:pPr marL="742960" lvl="1" indent="-285753">
              <a:buSzPct val="80000"/>
              <a:buFont typeface="Courier New" panose="02070309020205020404" pitchFamily="49" charset="0"/>
              <a:buChar char="o"/>
            </a:pPr>
            <a:r>
              <a:rPr lang="en-SG" sz="1400" dirty="0"/>
              <a:t>Predictive Analytics on Demand and Consumer Trends</a:t>
            </a:r>
          </a:p>
          <a:p>
            <a:pPr marL="285753" indent="-285753">
              <a:buFont typeface="Arial" panose="020B0604020202020204" pitchFamily="34" charset="0"/>
              <a:buChar char="•"/>
            </a:pPr>
            <a:r>
              <a:rPr lang="en-SG" sz="1600" dirty="0"/>
              <a:t>Customer Profiling</a:t>
            </a:r>
          </a:p>
          <a:p>
            <a:pPr marL="742960" lvl="1" indent="-285753">
              <a:buSzPct val="80000"/>
              <a:buFont typeface="Courier New" panose="02070309020205020404" pitchFamily="49" charset="0"/>
              <a:buChar char="o"/>
            </a:pPr>
            <a:r>
              <a:rPr lang="en-SG" sz="1400" dirty="0"/>
              <a:t>Supervised/Unsupervised learning to identify customer types</a:t>
            </a:r>
          </a:p>
          <a:p>
            <a:pPr marL="285753" indent="-285753">
              <a:buFont typeface="Arial" panose="020B0604020202020204" pitchFamily="34" charset="0"/>
              <a:buChar char="•"/>
            </a:pPr>
            <a:r>
              <a:rPr lang="en-SG" sz="1600" dirty="0"/>
              <a:t>Product Recommendation</a:t>
            </a:r>
          </a:p>
          <a:p>
            <a:pPr marL="742960" lvl="1" indent="-285753">
              <a:buSzPct val="80000"/>
              <a:buFont typeface="Courier New" panose="02070309020205020404" pitchFamily="49" charset="0"/>
              <a:buChar char="o"/>
            </a:pPr>
            <a:r>
              <a:rPr lang="en-SG" sz="1400" dirty="0"/>
              <a:t>Based on customer profiling and business user cases</a:t>
            </a:r>
          </a:p>
        </p:txBody>
      </p:sp>
      <p:pic>
        <p:nvPicPr>
          <p:cNvPr id="11" name="Picture 2" descr="Image result for moscow method">
            <a:extLst>
              <a:ext uri="{FF2B5EF4-FFF2-40B4-BE49-F238E27FC236}">
                <a16:creationId xmlns:a16="http://schemas.microsoft.com/office/drawing/2014/main" id="{AA5412AA-ADE0-432F-A458-EF978AA0DD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215" r="5994" b="38478"/>
          <a:stretch/>
        </p:blipFill>
        <p:spPr bwMode="auto">
          <a:xfrm>
            <a:off x="8105289" y="88104"/>
            <a:ext cx="3939915" cy="903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253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1EAC0F-2883-490E-95AA-FFF8B2DB4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235" y="1735667"/>
            <a:ext cx="7334834" cy="5104933"/>
          </a:xfrm>
          <a:prstGeom prst="rect">
            <a:avLst/>
          </a:prstGeom>
        </p:spPr>
      </p:pic>
      <p:pic>
        <p:nvPicPr>
          <p:cNvPr id="9" name="Picture 8">
            <a:extLst>
              <a:ext uri="{FF2B5EF4-FFF2-40B4-BE49-F238E27FC236}">
                <a16:creationId xmlns:a16="http://schemas.microsoft.com/office/drawing/2014/main" id="{A1EAE7E3-54CF-4324-9C46-53A630FEF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28" y="1753067"/>
            <a:ext cx="7362543" cy="5087532"/>
          </a:xfrm>
          <a:prstGeom prst="rect">
            <a:avLst/>
          </a:prstGeom>
        </p:spPr>
      </p:pic>
      <p:sp>
        <p:nvSpPr>
          <p:cNvPr id="4" name="Title 3">
            <a:extLst>
              <a:ext uri="{FF2B5EF4-FFF2-40B4-BE49-F238E27FC236}">
                <a16:creationId xmlns:a16="http://schemas.microsoft.com/office/drawing/2014/main" id="{AC502EBB-A999-4D61-AC8E-ECAD08FB5626}"/>
              </a:ext>
            </a:extLst>
          </p:cNvPr>
          <p:cNvSpPr>
            <a:spLocks noGrp="1"/>
          </p:cNvSpPr>
          <p:nvPr>
            <p:ph type="title"/>
          </p:nvPr>
        </p:nvSpPr>
        <p:spPr/>
        <p:txBody>
          <a:bodyPr/>
          <a:lstStyle/>
          <a:p>
            <a:r>
              <a:rPr lang="en-SG" dirty="0"/>
              <a:t>Scope</a:t>
            </a:r>
          </a:p>
        </p:txBody>
      </p:sp>
      <p:sp>
        <p:nvSpPr>
          <p:cNvPr id="36" name="TextBox 35">
            <a:extLst>
              <a:ext uri="{FF2B5EF4-FFF2-40B4-BE49-F238E27FC236}">
                <a16:creationId xmlns:a16="http://schemas.microsoft.com/office/drawing/2014/main" id="{0B140B37-DFA1-4B9E-9AEA-CDE185C76455}"/>
              </a:ext>
            </a:extLst>
          </p:cNvPr>
          <p:cNvSpPr txBox="1"/>
          <p:nvPr/>
        </p:nvSpPr>
        <p:spPr>
          <a:xfrm>
            <a:off x="882969" y="1068780"/>
            <a:ext cx="4516582" cy="707886"/>
          </a:xfrm>
          <a:prstGeom prst="rect">
            <a:avLst/>
          </a:prstGeom>
          <a:noFill/>
        </p:spPr>
        <p:txBody>
          <a:bodyPr wrap="square" rtlCol="0">
            <a:spAutoFit/>
          </a:bodyPr>
          <a:lstStyle/>
          <a:p>
            <a:pPr algn="ctr"/>
            <a:r>
              <a:rPr lang="en-SG" sz="2000" b="1" u="sng" dirty="0">
                <a:solidFill>
                  <a:srgbClr val="FF0000"/>
                </a:solidFill>
              </a:rPr>
              <a:t>C</a:t>
            </a:r>
            <a:r>
              <a:rPr lang="en-SG" sz="2000" b="1" u="sng" dirty="0"/>
              <a:t>ould have </a:t>
            </a:r>
            <a:br>
              <a:rPr lang="en-SG" sz="2000" dirty="0"/>
            </a:br>
            <a:r>
              <a:rPr lang="en-SG" sz="2000" dirty="0"/>
              <a:t>but not critical</a:t>
            </a:r>
          </a:p>
        </p:txBody>
      </p:sp>
      <p:sp>
        <p:nvSpPr>
          <p:cNvPr id="37" name="TextBox 36">
            <a:extLst>
              <a:ext uri="{FF2B5EF4-FFF2-40B4-BE49-F238E27FC236}">
                <a16:creationId xmlns:a16="http://schemas.microsoft.com/office/drawing/2014/main" id="{174EB253-20D9-4A02-BED9-7F9F1D537D2D}"/>
              </a:ext>
            </a:extLst>
          </p:cNvPr>
          <p:cNvSpPr txBox="1"/>
          <p:nvPr/>
        </p:nvSpPr>
        <p:spPr>
          <a:xfrm>
            <a:off x="6726381" y="1068780"/>
            <a:ext cx="4488874" cy="646331"/>
          </a:xfrm>
          <a:prstGeom prst="rect">
            <a:avLst/>
          </a:prstGeom>
          <a:noFill/>
        </p:spPr>
        <p:txBody>
          <a:bodyPr wrap="square" rtlCol="0">
            <a:spAutoFit/>
          </a:bodyPr>
          <a:lstStyle/>
          <a:p>
            <a:pPr algn="ctr"/>
            <a:r>
              <a:rPr lang="en-SG" sz="2000" b="1" u="sng" dirty="0">
                <a:solidFill>
                  <a:srgbClr val="FF0000"/>
                </a:solidFill>
              </a:rPr>
              <a:t>W</a:t>
            </a:r>
            <a:r>
              <a:rPr lang="en-SG" sz="2000" b="1" u="sng" dirty="0"/>
              <a:t>on’t have </a:t>
            </a:r>
            <a:br>
              <a:rPr lang="en-SG" sz="2000" dirty="0"/>
            </a:br>
            <a:r>
              <a:rPr lang="en-SG" sz="1600" dirty="0"/>
              <a:t>it now, maybe if time and resource allows</a:t>
            </a:r>
            <a:endParaRPr lang="en-SG" sz="2000" dirty="0"/>
          </a:p>
        </p:txBody>
      </p:sp>
      <p:sp>
        <p:nvSpPr>
          <p:cNvPr id="40" name="TextBox 39">
            <a:extLst>
              <a:ext uri="{FF2B5EF4-FFF2-40B4-BE49-F238E27FC236}">
                <a16:creationId xmlns:a16="http://schemas.microsoft.com/office/drawing/2014/main" id="{CB4185D3-9CCC-4F3D-9E9B-B61D13F5E90E}"/>
              </a:ext>
            </a:extLst>
          </p:cNvPr>
          <p:cNvSpPr txBox="1"/>
          <p:nvPr/>
        </p:nvSpPr>
        <p:spPr>
          <a:xfrm>
            <a:off x="1057881" y="2501118"/>
            <a:ext cx="4032001" cy="2154436"/>
          </a:xfrm>
          <a:prstGeom prst="rect">
            <a:avLst/>
          </a:prstGeom>
          <a:noFill/>
        </p:spPr>
        <p:txBody>
          <a:bodyPr wrap="square" rtlCol="0">
            <a:spAutoFit/>
          </a:bodyPr>
          <a:lstStyle/>
          <a:p>
            <a:r>
              <a:rPr lang="en-SG" b="1" dirty="0"/>
              <a:t>VR &amp; 3D System</a:t>
            </a:r>
          </a:p>
          <a:p>
            <a:pPr marL="285753" indent="-285753">
              <a:buFont typeface="Arial" panose="020B0604020202020204" pitchFamily="34" charset="0"/>
              <a:buChar char="•"/>
            </a:pPr>
            <a:r>
              <a:rPr lang="en-SG" sz="1600" dirty="0"/>
              <a:t>Virtual Reality Product Viewing</a:t>
            </a:r>
            <a:endParaRPr lang="en-SG" sz="1400" dirty="0"/>
          </a:p>
          <a:p>
            <a:pPr marL="742960" lvl="1" indent="-285753">
              <a:buSzPct val="80000"/>
              <a:buFont typeface="Courier New" panose="02070309020205020404" pitchFamily="49" charset="0"/>
              <a:buChar char="o"/>
            </a:pPr>
            <a:r>
              <a:rPr lang="en-SG" sz="1400" dirty="0"/>
              <a:t>Viewing of customized design on 180/360 VR</a:t>
            </a:r>
          </a:p>
          <a:p>
            <a:pPr marL="742960" lvl="1" indent="-285753">
              <a:buSzPct val="80000"/>
              <a:buFont typeface="Courier New" panose="02070309020205020404" pitchFamily="49" charset="0"/>
              <a:buChar char="o"/>
            </a:pPr>
            <a:r>
              <a:rPr lang="en-SG" sz="1400" dirty="0"/>
              <a:t>Including and excluding furniture/accessories on 180/360 VR</a:t>
            </a:r>
          </a:p>
          <a:p>
            <a:pPr marL="285753" indent="-285753">
              <a:buFont typeface="Arial" panose="020B0604020202020204" pitchFamily="34" charset="0"/>
              <a:buChar char="•"/>
            </a:pPr>
            <a:r>
              <a:rPr lang="en-SG" sz="1600" dirty="0"/>
              <a:t>Naked Eye 3D Viewing</a:t>
            </a:r>
          </a:p>
          <a:p>
            <a:pPr marL="742960" lvl="1" indent="-285753">
              <a:buSzPct val="80000"/>
              <a:buFont typeface="Courier New" panose="02070309020205020404" pitchFamily="49" charset="0"/>
              <a:buChar char="o"/>
            </a:pPr>
            <a:r>
              <a:rPr lang="en-SG" sz="1400" dirty="0"/>
              <a:t>In-store viewing of 180/360 3D of customized design</a:t>
            </a:r>
          </a:p>
        </p:txBody>
      </p:sp>
      <p:sp>
        <p:nvSpPr>
          <p:cNvPr id="42" name="TextBox 41">
            <a:extLst>
              <a:ext uri="{FF2B5EF4-FFF2-40B4-BE49-F238E27FC236}">
                <a16:creationId xmlns:a16="http://schemas.microsoft.com/office/drawing/2014/main" id="{FD9486BD-4491-4D5D-BCD3-F6227FE9B900}"/>
              </a:ext>
            </a:extLst>
          </p:cNvPr>
          <p:cNvSpPr txBox="1"/>
          <p:nvPr/>
        </p:nvSpPr>
        <p:spPr>
          <a:xfrm>
            <a:off x="6846389" y="2501118"/>
            <a:ext cx="4218524" cy="1508105"/>
          </a:xfrm>
          <a:prstGeom prst="rect">
            <a:avLst/>
          </a:prstGeom>
          <a:noFill/>
        </p:spPr>
        <p:txBody>
          <a:bodyPr wrap="square" rtlCol="0">
            <a:spAutoFit/>
          </a:bodyPr>
          <a:lstStyle/>
          <a:p>
            <a:r>
              <a:rPr lang="en-SG" b="1" dirty="0"/>
              <a:t>Commission System</a:t>
            </a:r>
          </a:p>
          <a:p>
            <a:pPr marL="285753" indent="-285753">
              <a:buFont typeface="Arial" panose="020B0604020202020204" pitchFamily="34" charset="0"/>
              <a:buChar char="•"/>
            </a:pPr>
            <a:r>
              <a:rPr lang="en-SG" sz="1600" dirty="0"/>
              <a:t>In-store Sales Staff Commission Reward System</a:t>
            </a:r>
          </a:p>
          <a:p>
            <a:pPr marL="742960" lvl="1" indent="-285753">
              <a:buSzPct val="80000"/>
              <a:buFont typeface="Courier New" panose="02070309020205020404" pitchFamily="49" charset="0"/>
              <a:buChar char="o"/>
            </a:pPr>
            <a:r>
              <a:rPr lang="en-SG" sz="1400" dirty="0"/>
              <a:t>Awards and calculates commission to sales staff that contributed to making sales within the brick-and-mortar stores.</a:t>
            </a:r>
          </a:p>
        </p:txBody>
      </p:sp>
      <p:pic>
        <p:nvPicPr>
          <p:cNvPr id="12" name="Picture 2" descr="Image result for moscow method">
            <a:extLst>
              <a:ext uri="{FF2B5EF4-FFF2-40B4-BE49-F238E27FC236}">
                <a16:creationId xmlns:a16="http://schemas.microsoft.com/office/drawing/2014/main" id="{8A7B1A72-DF87-4252-883D-475E531AD9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215" r="5994" b="38478"/>
          <a:stretch/>
        </p:blipFill>
        <p:spPr bwMode="auto">
          <a:xfrm>
            <a:off x="8119223" y="88104"/>
            <a:ext cx="3939915" cy="903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802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4" name="Picture 24" descr="Image result for tag banner png">
            <a:extLst>
              <a:ext uri="{FF2B5EF4-FFF2-40B4-BE49-F238E27FC236}">
                <a16:creationId xmlns:a16="http://schemas.microsoft.com/office/drawing/2014/main" id="{D8141D7D-97A5-4692-BF1F-967EBAFCD4A1}"/>
              </a:ext>
            </a:extLst>
          </p:cNvPr>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30164" b="46224"/>
          <a:stretch/>
        </p:blipFill>
        <p:spPr bwMode="auto">
          <a:xfrm>
            <a:off x="0" y="1853641"/>
            <a:ext cx="3897769" cy="777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1E74CF-D790-44B7-86AD-1119D582E448}"/>
              </a:ext>
            </a:extLst>
          </p:cNvPr>
          <p:cNvSpPr>
            <a:spLocks noGrp="1"/>
          </p:cNvSpPr>
          <p:nvPr>
            <p:ph type="title"/>
          </p:nvPr>
        </p:nvSpPr>
        <p:spPr/>
        <p:txBody>
          <a:bodyPr/>
          <a:lstStyle/>
          <a:p>
            <a:r>
              <a:rPr lang="en-SG" dirty="0"/>
              <a:t>Technologies</a:t>
            </a:r>
          </a:p>
        </p:txBody>
      </p:sp>
      <p:pic>
        <p:nvPicPr>
          <p:cNvPr id="5122" name="Picture 2" descr="Related image">
            <a:extLst>
              <a:ext uri="{FF2B5EF4-FFF2-40B4-BE49-F238E27FC236}">
                <a16:creationId xmlns:a16="http://schemas.microsoft.com/office/drawing/2014/main" id="{5E68C037-060A-4D64-92E0-2DBE894D8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4731" y="4567709"/>
            <a:ext cx="2908092" cy="96936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qr code icon">
            <a:extLst>
              <a:ext uri="{FF2B5EF4-FFF2-40B4-BE49-F238E27FC236}">
                <a16:creationId xmlns:a16="http://schemas.microsoft.com/office/drawing/2014/main" id="{9F156D36-EE44-41BE-83AD-77BDABC06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4731" y="5676360"/>
            <a:ext cx="1095324" cy="10953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lated image">
            <a:extLst>
              <a:ext uri="{FF2B5EF4-FFF2-40B4-BE49-F238E27FC236}">
                <a16:creationId xmlns:a16="http://schemas.microsoft.com/office/drawing/2014/main" id="{3DA269E0-255E-4E26-B2FA-5599CF0D5F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5271" y="3491490"/>
            <a:ext cx="2540833" cy="93693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google sketchup logo png">
            <a:extLst>
              <a:ext uri="{FF2B5EF4-FFF2-40B4-BE49-F238E27FC236}">
                <a16:creationId xmlns:a16="http://schemas.microsoft.com/office/drawing/2014/main" id="{30EFD769-D844-44D4-9EB5-A7D2D7D349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9906" y="3274139"/>
            <a:ext cx="1842017" cy="3985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google logo png">
            <a:extLst>
              <a:ext uri="{FF2B5EF4-FFF2-40B4-BE49-F238E27FC236}">
                <a16:creationId xmlns:a16="http://schemas.microsoft.com/office/drawing/2014/main" id="{64442FE2-90D9-49A7-AD33-04F8A60D4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8544" y="2729024"/>
            <a:ext cx="1544739" cy="64364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d3 logo png">
            <a:extLst>
              <a:ext uri="{FF2B5EF4-FFF2-40B4-BE49-F238E27FC236}">
                <a16:creationId xmlns:a16="http://schemas.microsoft.com/office/drawing/2014/main" id="{66BB4FDB-6B81-4BE8-B341-2C1E837845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8396" y="5557499"/>
            <a:ext cx="1116596" cy="105968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google analytics logo png">
            <a:extLst>
              <a:ext uri="{FF2B5EF4-FFF2-40B4-BE49-F238E27FC236}">
                <a16:creationId xmlns:a16="http://schemas.microsoft.com/office/drawing/2014/main" id="{71F27372-3D58-4153-9848-C4CF6A0CF6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8955" y="5654355"/>
            <a:ext cx="1892998" cy="8659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oscow method">
            <a:extLst>
              <a:ext uri="{FF2B5EF4-FFF2-40B4-BE49-F238E27FC236}">
                <a16:creationId xmlns:a16="http://schemas.microsoft.com/office/drawing/2014/main" id="{BCAB5CCD-5EAC-4015-81A7-4BD960FA50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3215" r="5994" b="38478"/>
          <a:stretch/>
        </p:blipFill>
        <p:spPr bwMode="auto">
          <a:xfrm>
            <a:off x="486419" y="3833435"/>
            <a:ext cx="2736876" cy="627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sign&#10;&#10;Description generated with very high confidence">
            <a:extLst>
              <a:ext uri="{FF2B5EF4-FFF2-40B4-BE49-F238E27FC236}">
                <a16:creationId xmlns:a16="http://schemas.microsoft.com/office/drawing/2014/main" id="{9CBA9157-E490-46F4-932D-B85A52A541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4004" y="2429136"/>
            <a:ext cx="2527873" cy="1386402"/>
          </a:xfrm>
          <a:prstGeom prst="rect">
            <a:avLst/>
          </a:prstGeom>
        </p:spPr>
      </p:pic>
      <p:pic>
        <p:nvPicPr>
          <p:cNvPr id="5136" name="Picture 16" descr="Image result for agile scrum logo png">
            <a:extLst>
              <a:ext uri="{FF2B5EF4-FFF2-40B4-BE49-F238E27FC236}">
                <a16:creationId xmlns:a16="http://schemas.microsoft.com/office/drawing/2014/main" id="{7F6291BB-6780-491F-9409-92A480B2B81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6405" b="29661"/>
          <a:stretch/>
        </p:blipFill>
        <p:spPr bwMode="auto">
          <a:xfrm>
            <a:off x="55249" y="4512039"/>
            <a:ext cx="3248025" cy="1004341"/>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Image result for mysql logo png">
            <a:extLst>
              <a:ext uri="{FF2B5EF4-FFF2-40B4-BE49-F238E27FC236}">
                <a16:creationId xmlns:a16="http://schemas.microsoft.com/office/drawing/2014/main" id="{A2768BAB-2804-4054-B885-E20D2B0496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05764" y="5878157"/>
            <a:ext cx="1502696" cy="764498"/>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Image result for asana logo png">
            <a:extLst>
              <a:ext uri="{FF2B5EF4-FFF2-40B4-BE49-F238E27FC236}">
                <a16:creationId xmlns:a16="http://schemas.microsoft.com/office/drawing/2014/main" id="{8D0223D2-B710-4B6F-A037-8910D217E5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825" y="5471598"/>
            <a:ext cx="1678233" cy="1107634"/>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Image result for github png">
            <a:extLst>
              <a:ext uri="{FF2B5EF4-FFF2-40B4-BE49-F238E27FC236}">
                <a16:creationId xmlns:a16="http://schemas.microsoft.com/office/drawing/2014/main" id="{8CFCD614-4E99-4E91-9887-8E1D1D9F799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1157" t="17409" r="11274" b="19337"/>
          <a:stretch/>
        </p:blipFill>
        <p:spPr bwMode="auto">
          <a:xfrm>
            <a:off x="7135959" y="844846"/>
            <a:ext cx="2313841" cy="6993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E61771-3340-4B27-9A12-654A432EF764}"/>
              </a:ext>
            </a:extLst>
          </p:cNvPr>
          <p:cNvSpPr txBox="1"/>
          <p:nvPr/>
        </p:nvSpPr>
        <p:spPr>
          <a:xfrm>
            <a:off x="514228" y="1891454"/>
            <a:ext cx="2869312" cy="461665"/>
          </a:xfrm>
          <a:prstGeom prst="rect">
            <a:avLst/>
          </a:prstGeom>
          <a:noFill/>
        </p:spPr>
        <p:txBody>
          <a:bodyPr wrap="none" rtlCol="0">
            <a:spAutoFit/>
          </a:bodyPr>
          <a:lstStyle/>
          <a:p>
            <a:r>
              <a:rPr lang="en-SG" sz="2400" b="1" u="sng" dirty="0"/>
              <a:t>Project Management</a:t>
            </a:r>
          </a:p>
        </p:txBody>
      </p:sp>
      <p:pic>
        <p:nvPicPr>
          <p:cNvPr id="21" name="Picture 24" descr="Image result for tag banner png">
            <a:extLst>
              <a:ext uri="{FF2B5EF4-FFF2-40B4-BE49-F238E27FC236}">
                <a16:creationId xmlns:a16="http://schemas.microsoft.com/office/drawing/2014/main" id="{2E31E721-DCAC-48EF-A190-263EFDD96146}"/>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0164" b="46224"/>
          <a:stretch/>
        </p:blipFill>
        <p:spPr bwMode="auto">
          <a:xfrm>
            <a:off x="4214050" y="1860446"/>
            <a:ext cx="3897769" cy="77713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DD93E43-0F6A-4341-AC11-72F8C041A026}"/>
              </a:ext>
            </a:extLst>
          </p:cNvPr>
          <p:cNvSpPr txBox="1"/>
          <p:nvPr/>
        </p:nvSpPr>
        <p:spPr>
          <a:xfrm>
            <a:off x="4728278" y="1898259"/>
            <a:ext cx="2869312" cy="461665"/>
          </a:xfrm>
          <a:prstGeom prst="rect">
            <a:avLst/>
          </a:prstGeom>
          <a:noFill/>
        </p:spPr>
        <p:txBody>
          <a:bodyPr wrap="square" rtlCol="0">
            <a:spAutoFit/>
          </a:bodyPr>
          <a:lstStyle/>
          <a:p>
            <a:pPr algn="ctr"/>
            <a:r>
              <a:rPr lang="en-SG" sz="2400" b="1" u="sng" dirty="0"/>
              <a:t>VR System</a:t>
            </a:r>
          </a:p>
        </p:txBody>
      </p:sp>
      <p:pic>
        <p:nvPicPr>
          <p:cNvPr id="23" name="Picture 24" descr="Image result for tag banner png">
            <a:extLst>
              <a:ext uri="{FF2B5EF4-FFF2-40B4-BE49-F238E27FC236}">
                <a16:creationId xmlns:a16="http://schemas.microsoft.com/office/drawing/2014/main" id="{95D0EE42-C972-415B-B95A-2CA5FEF94DAF}"/>
              </a:ext>
            </a:extLst>
          </p:cNvPr>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t="30164" b="46224"/>
          <a:stretch/>
        </p:blipFill>
        <p:spPr bwMode="auto">
          <a:xfrm>
            <a:off x="4214050" y="4586231"/>
            <a:ext cx="3897769" cy="77713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B056042-C2E6-4AF0-A5E8-600B86396F63}"/>
              </a:ext>
            </a:extLst>
          </p:cNvPr>
          <p:cNvSpPr txBox="1"/>
          <p:nvPr/>
        </p:nvSpPr>
        <p:spPr>
          <a:xfrm>
            <a:off x="4728278" y="4624044"/>
            <a:ext cx="2869312" cy="461665"/>
          </a:xfrm>
          <a:prstGeom prst="rect">
            <a:avLst/>
          </a:prstGeom>
          <a:noFill/>
        </p:spPr>
        <p:txBody>
          <a:bodyPr wrap="square" rtlCol="0">
            <a:spAutoFit/>
          </a:bodyPr>
          <a:lstStyle/>
          <a:p>
            <a:pPr algn="ctr"/>
            <a:r>
              <a:rPr lang="en-SG" sz="2400" b="1" u="sng" dirty="0"/>
              <a:t>Analytics System</a:t>
            </a:r>
          </a:p>
        </p:txBody>
      </p:sp>
      <p:pic>
        <p:nvPicPr>
          <p:cNvPr id="25" name="Picture 24" descr="Image result for tag banner png">
            <a:extLst>
              <a:ext uri="{FF2B5EF4-FFF2-40B4-BE49-F238E27FC236}">
                <a16:creationId xmlns:a16="http://schemas.microsoft.com/office/drawing/2014/main" id="{697910A4-D223-4B23-ADA2-4CEC3C5A06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164" b="46224"/>
          <a:stretch/>
        </p:blipFill>
        <p:spPr bwMode="auto">
          <a:xfrm>
            <a:off x="8292879" y="1860446"/>
            <a:ext cx="3897769" cy="777133"/>
          </a:xfrm>
          <a:prstGeom prst="rect">
            <a:avLst/>
          </a:prstGeom>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EF75BF3-0197-48F2-A4FF-0400183F9582}"/>
              </a:ext>
            </a:extLst>
          </p:cNvPr>
          <p:cNvSpPr txBox="1"/>
          <p:nvPr/>
        </p:nvSpPr>
        <p:spPr>
          <a:xfrm>
            <a:off x="8807107" y="1898259"/>
            <a:ext cx="2924364" cy="461665"/>
          </a:xfrm>
          <a:prstGeom prst="rect">
            <a:avLst/>
          </a:prstGeom>
          <a:noFill/>
        </p:spPr>
        <p:txBody>
          <a:bodyPr wrap="square" rtlCol="0">
            <a:spAutoFit/>
          </a:bodyPr>
          <a:lstStyle/>
          <a:p>
            <a:pPr algn="ctr"/>
            <a:r>
              <a:rPr lang="en-SG" sz="2400" b="1" u="sng" dirty="0"/>
              <a:t>Ecommerce System</a:t>
            </a:r>
          </a:p>
        </p:txBody>
      </p:sp>
      <p:pic>
        <p:nvPicPr>
          <p:cNvPr id="5146" name="Picture 26" descr="Image result for samsung gear vr logo png">
            <a:extLst>
              <a:ext uri="{FF2B5EF4-FFF2-40B4-BE49-F238E27FC236}">
                <a16:creationId xmlns:a16="http://schemas.microsoft.com/office/drawing/2014/main" id="{DB2AB03A-693A-483B-86A4-0F3AA75EC77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6245" b="21226"/>
          <a:stretch/>
        </p:blipFill>
        <p:spPr bwMode="auto">
          <a:xfrm>
            <a:off x="6215284" y="2663154"/>
            <a:ext cx="1936325" cy="12107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4" descr="Image result for tag banner png">
            <a:extLst>
              <a:ext uri="{FF2B5EF4-FFF2-40B4-BE49-F238E27FC236}">
                <a16:creationId xmlns:a16="http://schemas.microsoft.com/office/drawing/2014/main" id="{48CEDFCE-4066-474F-9714-D245DC288011}"/>
              </a:ext>
            </a:extLst>
          </p:cNvPr>
          <p:cNvPicPr>
            <a:picLocks noChangeAspect="1" noChangeArrowheads="1"/>
          </p:cNvPicPr>
          <p:nvPr/>
        </p:nvPicPr>
        <p:blipFill rotWithShape="1">
          <a:blip r:embed="rId2">
            <a:duotone>
              <a:prstClr val="black"/>
              <a:srgbClr val="D4AF37">
                <a:tint val="45000"/>
                <a:satMod val="400000"/>
              </a:srgbClr>
            </a:duotone>
            <a:extLst>
              <a:ext uri="{28A0092B-C50C-407E-A947-70E740481C1C}">
                <a14:useLocalDpi xmlns:a14="http://schemas.microsoft.com/office/drawing/2010/main" val="0"/>
              </a:ext>
            </a:extLst>
          </a:blip>
          <a:srcRect t="30164" b="46224"/>
          <a:stretch/>
        </p:blipFill>
        <p:spPr bwMode="auto">
          <a:xfrm>
            <a:off x="6450083" y="61257"/>
            <a:ext cx="3897769" cy="77713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A63A320-1AB1-481A-8F5C-68743F815702}"/>
              </a:ext>
            </a:extLst>
          </p:cNvPr>
          <p:cNvSpPr txBox="1"/>
          <p:nvPr/>
        </p:nvSpPr>
        <p:spPr>
          <a:xfrm>
            <a:off x="6964310" y="99070"/>
            <a:ext cx="2869312" cy="461665"/>
          </a:xfrm>
          <a:prstGeom prst="rect">
            <a:avLst/>
          </a:prstGeom>
          <a:noFill/>
        </p:spPr>
        <p:txBody>
          <a:bodyPr wrap="square" rtlCol="0">
            <a:spAutoFit/>
          </a:bodyPr>
          <a:lstStyle/>
          <a:p>
            <a:pPr algn="ctr"/>
            <a:r>
              <a:rPr lang="en-SG" sz="2400" b="1" u="sng" dirty="0"/>
              <a:t>Repository</a:t>
            </a:r>
          </a:p>
        </p:txBody>
      </p:sp>
      <p:pic>
        <p:nvPicPr>
          <p:cNvPr id="30" name="Picture 2" descr="Image result for angular png">
            <a:extLst>
              <a:ext uri="{FF2B5EF4-FFF2-40B4-BE49-F238E27FC236}">
                <a16:creationId xmlns:a16="http://schemas.microsoft.com/office/drawing/2014/main" id="{11B13DDB-92CE-4D31-ABCF-205CCEED68F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767" t="23114" r="3022" b="22490"/>
          <a:stretch/>
        </p:blipFill>
        <p:spPr bwMode="auto">
          <a:xfrm>
            <a:off x="9071424" y="2685740"/>
            <a:ext cx="2308525" cy="66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666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0BF8DE6-4050-4D71-8EA8-EF9112F714FD}"/>
              </a:ext>
            </a:extLst>
          </p:cNvPr>
          <p:cNvSpPr>
            <a:spLocks noGrp="1"/>
          </p:cNvSpPr>
          <p:nvPr>
            <p:ph type="title"/>
          </p:nvPr>
        </p:nvSpPr>
        <p:spPr/>
        <p:txBody>
          <a:bodyPr>
            <a:normAutofit fontScale="90000"/>
          </a:bodyPr>
          <a:lstStyle/>
          <a:p>
            <a:r>
              <a:rPr lang="en-SG" sz="4000" dirty="0"/>
              <a:t>Application Demo</a:t>
            </a:r>
          </a:p>
        </p:txBody>
      </p:sp>
      <p:pic>
        <p:nvPicPr>
          <p:cNvPr id="9218" name="Picture 2" descr="Image result for demo png">
            <a:extLst>
              <a:ext uri="{FF2B5EF4-FFF2-40B4-BE49-F238E27FC236}">
                <a16:creationId xmlns:a16="http://schemas.microsoft.com/office/drawing/2014/main" id="{A67E82A3-98A1-4ABD-9C35-0A4D78C97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025" y="2397292"/>
            <a:ext cx="49339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446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0BF8DE6-4050-4D71-8EA8-EF9112F714FD}"/>
              </a:ext>
            </a:extLst>
          </p:cNvPr>
          <p:cNvSpPr>
            <a:spLocks noGrp="1"/>
          </p:cNvSpPr>
          <p:nvPr>
            <p:ph type="title"/>
          </p:nvPr>
        </p:nvSpPr>
        <p:spPr/>
        <p:txBody>
          <a:bodyPr>
            <a:normAutofit fontScale="90000"/>
          </a:bodyPr>
          <a:lstStyle/>
          <a:p>
            <a:r>
              <a:rPr lang="en-SG" sz="4000" dirty="0"/>
              <a:t>Technical Complexity</a:t>
            </a:r>
          </a:p>
        </p:txBody>
      </p:sp>
      <p:pic>
        <p:nvPicPr>
          <p:cNvPr id="4" name="Picture 3" descr="A close up of a logo&#10;&#10;Description generated with high confidence">
            <a:extLst>
              <a:ext uri="{FF2B5EF4-FFF2-40B4-BE49-F238E27FC236}">
                <a16:creationId xmlns:a16="http://schemas.microsoft.com/office/drawing/2014/main" id="{65B4CD68-3670-4F8F-9590-267DBB0A9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913" y="2729004"/>
            <a:ext cx="3320194" cy="3320194"/>
          </a:xfrm>
          <a:prstGeom prst="rect">
            <a:avLst/>
          </a:prstGeom>
        </p:spPr>
      </p:pic>
    </p:spTree>
    <p:extLst>
      <p:ext uri="{BB962C8B-B14F-4D97-AF65-F5344CB8AC3E}">
        <p14:creationId xmlns:p14="http://schemas.microsoft.com/office/powerpoint/2010/main" val="3319039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B8F7-E1D3-412A-AC6B-2AD9EBBEB46B}"/>
              </a:ext>
            </a:extLst>
          </p:cNvPr>
          <p:cNvSpPr>
            <a:spLocks noGrp="1"/>
          </p:cNvSpPr>
          <p:nvPr>
            <p:ph type="title"/>
          </p:nvPr>
        </p:nvSpPr>
        <p:spPr/>
        <p:txBody>
          <a:bodyPr/>
          <a:lstStyle/>
          <a:p>
            <a:r>
              <a:rPr lang="en-SG" dirty="0"/>
              <a:t>As - Is Process</a:t>
            </a:r>
          </a:p>
        </p:txBody>
      </p:sp>
      <p:pic>
        <p:nvPicPr>
          <p:cNvPr id="5" name="Picture 4">
            <a:extLst>
              <a:ext uri="{FF2B5EF4-FFF2-40B4-BE49-F238E27FC236}">
                <a16:creationId xmlns:a16="http://schemas.microsoft.com/office/drawing/2014/main" id="{2C71B1E0-5545-456C-9AD3-BBD3E7212FD1}"/>
              </a:ext>
            </a:extLst>
          </p:cNvPr>
          <p:cNvPicPr>
            <a:picLocks noChangeAspect="1"/>
          </p:cNvPicPr>
          <p:nvPr/>
        </p:nvPicPr>
        <p:blipFill>
          <a:blip r:embed="rId2"/>
          <a:stretch>
            <a:fillRect/>
          </a:stretch>
        </p:blipFill>
        <p:spPr>
          <a:xfrm>
            <a:off x="504295" y="247991"/>
            <a:ext cx="10401049" cy="6566353"/>
          </a:xfrm>
          <a:prstGeom prst="rect">
            <a:avLst/>
          </a:prstGeom>
        </p:spPr>
      </p:pic>
      <p:pic>
        <p:nvPicPr>
          <p:cNvPr id="7" name="Picture 6" descr="A picture containing text&#10;&#10;Description generated with very high confidence">
            <a:extLst>
              <a:ext uri="{FF2B5EF4-FFF2-40B4-BE49-F238E27FC236}">
                <a16:creationId xmlns:a16="http://schemas.microsoft.com/office/drawing/2014/main" id="{DB1D6FD5-409C-4A6B-B158-86DE28108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147" y="2419598"/>
            <a:ext cx="701183" cy="701183"/>
          </a:xfrm>
          <a:prstGeom prst="rect">
            <a:avLst/>
          </a:prstGeom>
        </p:spPr>
      </p:pic>
      <p:pic>
        <p:nvPicPr>
          <p:cNvPr id="8" name="Picture 7" descr="A picture containing text&#10;&#10;Description generated with very high confidence">
            <a:extLst>
              <a:ext uri="{FF2B5EF4-FFF2-40B4-BE49-F238E27FC236}">
                <a16:creationId xmlns:a16="http://schemas.microsoft.com/office/drawing/2014/main" id="{59BD3AC6-DC31-4EBF-BA68-15E4B3397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394" y="4306108"/>
            <a:ext cx="701183" cy="701183"/>
          </a:xfrm>
          <a:prstGeom prst="rect">
            <a:avLst/>
          </a:prstGeom>
        </p:spPr>
      </p:pic>
      <p:pic>
        <p:nvPicPr>
          <p:cNvPr id="9" name="Picture 8" descr="A picture containing text&#10;&#10;Description generated with very high confidence">
            <a:extLst>
              <a:ext uri="{FF2B5EF4-FFF2-40B4-BE49-F238E27FC236}">
                <a16:creationId xmlns:a16="http://schemas.microsoft.com/office/drawing/2014/main" id="{98781582-7879-40B1-AEB0-263B64CC8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843" y="4306107"/>
            <a:ext cx="701183" cy="701183"/>
          </a:xfrm>
          <a:prstGeom prst="rect">
            <a:avLst/>
          </a:prstGeom>
        </p:spPr>
      </p:pic>
      <p:pic>
        <p:nvPicPr>
          <p:cNvPr id="10" name="Picture 9" descr="A picture containing text&#10;&#10;Description generated with very high confidence">
            <a:extLst>
              <a:ext uri="{FF2B5EF4-FFF2-40B4-BE49-F238E27FC236}">
                <a16:creationId xmlns:a16="http://schemas.microsoft.com/office/drawing/2014/main" id="{2CC8DAEA-B4C9-444F-BAC4-5E3B9E4CE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795" y="2361962"/>
            <a:ext cx="701183" cy="701183"/>
          </a:xfrm>
          <a:prstGeom prst="rect">
            <a:avLst/>
          </a:prstGeom>
        </p:spPr>
      </p:pic>
      <p:pic>
        <p:nvPicPr>
          <p:cNvPr id="13" name="Picture 12" descr="A picture containing vector graphics&#10;&#10;Description generated with high confidence">
            <a:extLst>
              <a:ext uri="{FF2B5EF4-FFF2-40B4-BE49-F238E27FC236}">
                <a16:creationId xmlns:a16="http://schemas.microsoft.com/office/drawing/2014/main" id="{3AD379C3-0A5F-42BA-8296-7DFACD516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161" y="2361962"/>
            <a:ext cx="660370" cy="660370"/>
          </a:xfrm>
          <a:prstGeom prst="rect">
            <a:avLst/>
          </a:prstGeom>
        </p:spPr>
      </p:pic>
      <p:pic>
        <p:nvPicPr>
          <p:cNvPr id="15" name="Picture 14">
            <a:extLst>
              <a:ext uri="{FF2B5EF4-FFF2-40B4-BE49-F238E27FC236}">
                <a16:creationId xmlns:a16="http://schemas.microsoft.com/office/drawing/2014/main" id="{A7AA6F21-7F00-4D6F-A3C3-B7279409BA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5058" y="2395851"/>
            <a:ext cx="748676" cy="748676"/>
          </a:xfrm>
          <a:prstGeom prst="rect">
            <a:avLst/>
          </a:prstGeom>
        </p:spPr>
      </p:pic>
    </p:spTree>
    <p:extLst>
      <p:ext uri="{BB962C8B-B14F-4D97-AF65-F5344CB8AC3E}">
        <p14:creationId xmlns:p14="http://schemas.microsoft.com/office/powerpoint/2010/main" val="417237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ilhouette of a person&#10;&#10;Description generated with high confidence">
            <a:extLst>
              <a:ext uri="{FF2B5EF4-FFF2-40B4-BE49-F238E27FC236}">
                <a16:creationId xmlns:a16="http://schemas.microsoft.com/office/drawing/2014/main" id="{0DB35520-D82C-4139-9F2B-0B9EAB77DECA}"/>
              </a:ext>
            </a:extLst>
          </p:cNvPr>
          <p:cNvPicPr>
            <a:picLocks noChangeAspect="1"/>
          </p:cNvPicPr>
          <p:nvPr/>
        </p:nvPicPr>
        <p:blipFill rotWithShape="1">
          <a:blip r:embed="rId2">
            <a:extLst>
              <a:ext uri="{28A0092B-C50C-407E-A947-70E740481C1C}">
                <a14:useLocalDpi xmlns:a14="http://schemas.microsoft.com/office/drawing/2010/main" val="0"/>
              </a:ext>
            </a:extLst>
          </a:blip>
          <a:srcRect l="10025" t="12818" r="17189" b="36306"/>
          <a:stretch/>
        </p:blipFill>
        <p:spPr>
          <a:xfrm>
            <a:off x="4499811" y="2298032"/>
            <a:ext cx="7692189" cy="3506489"/>
          </a:xfrm>
          <a:prstGeom prst="rect">
            <a:avLst/>
          </a:prstGeom>
        </p:spPr>
      </p:pic>
      <p:pic>
        <p:nvPicPr>
          <p:cNvPr id="1044" name="Picture 1043">
            <a:extLst>
              <a:ext uri="{FF2B5EF4-FFF2-40B4-BE49-F238E27FC236}">
                <a16:creationId xmlns:a16="http://schemas.microsoft.com/office/drawing/2014/main" id="{58EE9AAF-D1C6-4EB6-93CF-6974F676B069}"/>
              </a:ext>
            </a:extLst>
          </p:cNvPr>
          <p:cNvPicPr>
            <a:picLocks noChangeAspect="1"/>
          </p:cNvPicPr>
          <p:nvPr/>
        </p:nvPicPr>
        <p:blipFill>
          <a:blip r:embed="rId3"/>
          <a:stretch>
            <a:fillRect/>
          </a:stretch>
        </p:blipFill>
        <p:spPr>
          <a:xfrm>
            <a:off x="638055" y="2505433"/>
            <a:ext cx="10876165" cy="3134226"/>
          </a:xfrm>
          <a:prstGeom prst="rect">
            <a:avLst/>
          </a:prstGeom>
        </p:spPr>
      </p:pic>
      <p:sp>
        <p:nvSpPr>
          <p:cNvPr id="2" name="Title 1">
            <a:extLst>
              <a:ext uri="{FF2B5EF4-FFF2-40B4-BE49-F238E27FC236}">
                <a16:creationId xmlns:a16="http://schemas.microsoft.com/office/drawing/2014/main" id="{1791B8F7-E1D3-412A-AC6B-2AD9EBBEB46B}"/>
              </a:ext>
            </a:extLst>
          </p:cNvPr>
          <p:cNvSpPr>
            <a:spLocks noGrp="1"/>
          </p:cNvSpPr>
          <p:nvPr>
            <p:ph type="title"/>
          </p:nvPr>
        </p:nvSpPr>
        <p:spPr/>
        <p:txBody>
          <a:bodyPr/>
          <a:lstStyle/>
          <a:p>
            <a:r>
              <a:rPr lang="en-SG" dirty="0"/>
              <a:t>Architecture Diagram (After)</a:t>
            </a:r>
          </a:p>
        </p:txBody>
      </p:sp>
      <p:pic>
        <p:nvPicPr>
          <p:cNvPr id="1030" name="Picture 6" descr="Image result for amazon cloud services">
            <a:extLst>
              <a:ext uri="{FF2B5EF4-FFF2-40B4-BE49-F238E27FC236}">
                <a16:creationId xmlns:a16="http://schemas.microsoft.com/office/drawing/2014/main" id="{285BE1E9-78BC-4597-A579-08FDCE22D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534" y="2793658"/>
            <a:ext cx="1730009" cy="650195"/>
          </a:xfrm>
          <a:prstGeom prst="rect">
            <a:avLst/>
          </a:prstGeom>
          <a:noFill/>
          <a:extLst>
            <a:ext uri="{909E8E84-426E-40DD-AFC4-6F175D3DCCD1}">
              <a14:hiddenFill xmlns:a14="http://schemas.microsoft.com/office/drawing/2010/main">
                <a:solidFill>
                  <a:srgbClr val="FFFFFF"/>
                </a:solidFill>
              </a14:hiddenFill>
            </a:ext>
          </a:extLst>
        </p:spPr>
      </p:pic>
      <p:cxnSp>
        <p:nvCxnSpPr>
          <p:cNvPr id="1025" name="Connector: Elbow 1024">
            <a:extLst>
              <a:ext uri="{FF2B5EF4-FFF2-40B4-BE49-F238E27FC236}">
                <a16:creationId xmlns:a16="http://schemas.microsoft.com/office/drawing/2014/main" id="{9525D977-4C99-4809-8FE7-3D0C8524314C}"/>
              </a:ext>
            </a:extLst>
          </p:cNvPr>
          <p:cNvCxnSpPr>
            <a:cxnSpLocks/>
          </p:cNvCxnSpPr>
          <p:nvPr/>
        </p:nvCxnSpPr>
        <p:spPr>
          <a:xfrm rot="10800000" flipV="1">
            <a:off x="1730463" y="3242510"/>
            <a:ext cx="1487985" cy="1467852"/>
          </a:xfrm>
          <a:prstGeom prst="bentConnector3">
            <a:avLst>
              <a:gd name="adj1" fmla="val 50000"/>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CA9CCDBA-E127-4424-9C1F-2CB9D9F1DEEF}"/>
              </a:ext>
            </a:extLst>
          </p:cNvPr>
          <p:cNvCxnSpPr>
            <a:cxnSpLocks/>
          </p:cNvCxnSpPr>
          <p:nvPr/>
        </p:nvCxnSpPr>
        <p:spPr>
          <a:xfrm rot="10800000">
            <a:off x="1730463" y="3242511"/>
            <a:ext cx="1487986" cy="1467855"/>
          </a:xfrm>
          <a:prstGeom prst="bentConnector3">
            <a:avLst>
              <a:gd name="adj1" fmla="val 50000"/>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EFA7582D-B9B1-493B-A4ED-D77593DFD5A9}"/>
              </a:ext>
            </a:extLst>
          </p:cNvPr>
          <p:cNvCxnSpPr>
            <a:cxnSpLocks/>
          </p:cNvCxnSpPr>
          <p:nvPr/>
        </p:nvCxnSpPr>
        <p:spPr>
          <a:xfrm rot="10800000">
            <a:off x="4467461" y="3248236"/>
            <a:ext cx="1608676" cy="745690"/>
          </a:xfrm>
          <a:prstGeom prst="bentConnector3">
            <a:avLst>
              <a:gd name="adj1" fmla="val 50000"/>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D4C179D-C9DD-4E95-8EF4-96C5B973D308}"/>
              </a:ext>
            </a:extLst>
          </p:cNvPr>
          <p:cNvCxnSpPr>
            <a:cxnSpLocks/>
          </p:cNvCxnSpPr>
          <p:nvPr/>
        </p:nvCxnSpPr>
        <p:spPr>
          <a:xfrm rot="10800000" flipV="1">
            <a:off x="4467459" y="3993926"/>
            <a:ext cx="1608678" cy="716435"/>
          </a:xfrm>
          <a:prstGeom prst="bentConnector3">
            <a:avLst>
              <a:gd name="adj1" fmla="val 50000"/>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40" name="Picture 10" descr="Image result for webpage icon">
            <a:extLst>
              <a:ext uri="{FF2B5EF4-FFF2-40B4-BE49-F238E27FC236}">
                <a16:creationId xmlns:a16="http://schemas.microsoft.com/office/drawing/2014/main" id="{C8329208-0E35-41D3-B707-E9B38FFE89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699" y="3497435"/>
            <a:ext cx="932690" cy="930453"/>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1044">
            <a:extLst>
              <a:ext uri="{FF2B5EF4-FFF2-40B4-BE49-F238E27FC236}">
                <a16:creationId xmlns:a16="http://schemas.microsoft.com/office/drawing/2014/main" id="{6BFD40DF-F487-49AD-A548-203372E58279}"/>
              </a:ext>
            </a:extLst>
          </p:cNvPr>
          <p:cNvPicPr>
            <a:picLocks noChangeAspect="1"/>
          </p:cNvPicPr>
          <p:nvPr/>
        </p:nvPicPr>
        <p:blipFill rotWithShape="1">
          <a:blip r:embed="rId6"/>
          <a:srcRect t="60331"/>
          <a:stretch/>
        </p:blipFill>
        <p:spPr>
          <a:xfrm>
            <a:off x="5571643" y="4445378"/>
            <a:ext cx="2150891" cy="543251"/>
          </a:xfrm>
          <a:prstGeom prst="rect">
            <a:avLst/>
          </a:prstGeom>
        </p:spPr>
      </p:pic>
      <p:cxnSp>
        <p:nvCxnSpPr>
          <p:cNvPr id="1050" name="Straight Arrow Connector 1049">
            <a:extLst>
              <a:ext uri="{FF2B5EF4-FFF2-40B4-BE49-F238E27FC236}">
                <a16:creationId xmlns:a16="http://schemas.microsoft.com/office/drawing/2014/main" id="{3A2AE96B-2227-4F49-BD6E-02D3820A88D0}"/>
              </a:ext>
            </a:extLst>
          </p:cNvPr>
          <p:cNvCxnSpPr/>
          <p:nvPr/>
        </p:nvCxnSpPr>
        <p:spPr>
          <a:xfrm>
            <a:off x="7230979" y="3993926"/>
            <a:ext cx="860258"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29837AA-CA3B-4616-A585-3A62C7181020}"/>
              </a:ext>
            </a:extLst>
          </p:cNvPr>
          <p:cNvCxnSpPr/>
          <p:nvPr/>
        </p:nvCxnSpPr>
        <p:spPr>
          <a:xfrm>
            <a:off x="9452543" y="4022644"/>
            <a:ext cx="860258"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988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AD38C-9975-4356-AF5A-08F30B267C4B}"/>
              </a:ext>
            </a:extLst>
          </p:cNvPr>
          <p:cNvSpPr>
            <a:spLocks noGrp="1"/>
          </p:cNvSpPr>
          <p:nvPr>
            <p:ph type="title"/>
          </p:nvPr>
        </p:nvSpPr>
        <p:spPr/>
        <p:txBody>
          <a:bodyPr/>
          <a:lstStyle/>
          <a:p>
            <a:r>
              <a:rPr lang="en-SG" dirty="0"/>
              <a:t>Google Analytics</a:t>
            </a:r>
          </a:p>
        </p:txBody>
      </p:sp>
      <p:pic>
        <p:nvPicPr>
          <p:cNvPr id="4" name="Picture 3">
            <a:extLst>
              <a:ext uri="{FF2B5EF4-FFF2-40B4-BE49-F238E27FC236}">
                <a16:creationId xmlns:a16="http://schemas.microsoft.com/office/drawing/2014/main" id="{5B557E54-96CD-4635-A4B6-444FC8B41809}"/>
              </a:ext>
            </a:extLst>
          </p:cNvPr>
          <p:cNvPicPr>
            <a:picLocks noChangeAspect="1"/>
          </p:cNvPicPr>
          <p:nvPr/>
        </p:nvPicPr>
        <p:blipFill rotWithShape="1">
          <a:blip r:embed="rId2"/>
          <a:srcRect l="18693" t="19017" r="2482" b="21421"/>
          <a:stretch/>
        </p:blipFill>
        <p:spPr>
          <a:xfrm>
            <a:off x="5954071" y="2847070"/>
            <a:ext cx="6081968" cy="2872333"/>
          </a:xfrm>
          <a:prstGeom prst="rect">
            <a:avLst/>
          </a:prstGeom>
        </p:spPr>
      </p:pic>
      <p:pic>
        <p:nvPicPr>
          <p:cNvPr id="5" name="Picture 14" descr="Image result for google analytics logo png">
            <a:extLst>
              <a:ext uri="{FF2B5EF4-FFF2-40B4-BE49-F238E27FC236}">
                <a16:creationId xmlns:a16="http://schemas.microsoft.com/office/drawing/2014/main" id="{5E63EF5D-8760-4DB1-9078-42DCDF155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879" y="1293507"/>
            <a:ext cx="2785759" cy="127437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macbook pro png">
            <a:extLst>
              <a:ext uri="{FF2B5EF4-FFF2-40B4-BE49-F238E27FC236}">
                <a16:creationId xmlns:a16="http://schemas.microsoft.com/office/drawing/2014/main" id="{CB0E148D-8B61-48AB-A703-15465EC20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892" y="4165549"/>
            <a:ext cx="4286250" cy="2505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D9276E-FA39-4DCA-A664-94F3273AD7A2}"/>
              </a:ext>
            </a:extLst>
          </p:cNvPr>
          <p:cNvPicPr>
            <a:picLocks noChangeAspect="1"/>
          </p:cNvPicPr>
          <p:nvPr/>
        </p:nvPicPr>
        <p:blipFill rotWithShape="1">
          <a:blip r:embed="rId5"/>
          <a:srcRect t="3171" b="9617"/>
          <a:stretch/>
        </p:blipFill>
        <p:spPr>
          <a:xfrm>
            <a:off x="891996" y="4283237"/>
            <a:ext cx="3217590" cy="1911246"/>
          </a:xfrm>
          <a:prstGeom prst="rect">
            <a:avLst/>
          </a:prstGeom>
        </p:spPr>
      </p:pic>
      <p:pic>
        <p:nvPicPr>
          <p:cNvPr id="7" name="Picture 6">
            <a:extLst>
              <a:ext uri="{FF2B5EF4-FFF2-40B4-BE49-F238E27FC236}">
                <a16:creationId xmlns:a16="http://schemas.microsoft.com/office/drawing/2014/main" id="{91EF0AE0-D4B5-4FF6-8A43-F23B03F9FAF9}"/>
              </a:ext>
            </a:extLst>
          </p:cNvPr>
          <p:cNvPicPr>
            <a:picLocks noChangeAspect="1"/>
          </p:cNvPicPr>
          <p:nvPr/>
        </p:nvPicPr>
        <p:blipFill rotWithShape="1">
          <a:blip r:embed="rId6"/>
          <a:srcRect l="30237" t="29837" r="24892" b="36409"/>
          <a:stretch/>
        </p:blipFill>
        <p:spPr>
          <a:xfrm>
            <a:off x="354892" y="1293507"/>
            <a:ext cx="4554730" cy="2141438"/>
          </a:xfrm>
          <a:prstGeom prst="rect">
            <a:avLst/>
          </a:prstGeom>
        </p:spPr>
      </p:pic>
      <p:cxnSp>
        <p:nvCxnSpPr>
          <p:cNvPr id="9" name="Straight Connector 8">
            <a:extLst>
              <a:ext uri="{FF2B5EF4-FFF2-40B4-BE49-F238E27FC236}">
                <a16:creationId xmlns:a16="http://schemas.microsoft.com/office/drawing/2014/main" id="{7E863B5F-F9D9-4133-9296-DD8D7A3FD855}"/>
              </a:ext>
            </a:extLst>
          </p:cNvPr>
          <p:cNvCxnSpPr>
            <a:cxnSpLocks/>
            <a:endCxn id="2050" idx="0"/>
          </p:cNvCxnSpPr>
          <p:nvPr/>
        </p:nvCxnSpPr>
        <p:spPr>
          <a:xfrm>
            <a:off x="2498017" y="3434945"/>
            <a:ext cx="0" cy="730604"/>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C439F98-E5F5-4FEE-B203-A4C230E6195B}"/>
              </a:ext>
            </a:extLst>
          </p:cNvPr>
          <p:cNvCxnSpPr>
            <a:cxnSpLocks/>
          </p:cNvCxnSpPr>
          <p:nvPr/>
        </p:nvCxnSpPr>
        <p:spPr>
          <a:xfrm>
            <a:off x="2632257" y="3800247"/>
            <a:ext cx="3154932"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EBEEB8-F2BC-4E86-AD33-48B284E78B37}"/>
              </a:ext>
            </a:extLst>
          </p:cNvPr>
          <p:cNvSpPr txBox="1"/>
          <p:nvPr/>
        </p:nvSpPr>
        <p:spPr>
          <a:xfrm>
            <a:off x="6682210" y="5881356"/>
            <a:ext cx="4625690" cy="523220"/>
          </a:xfrm>
          <a:prstGeom prst="rect">
            <a:avLst/>
          </a:prstGeom>
          <a:noFill/>
        </p:spPr>
        <p:txBody>
          <a:bodyPr wrap="none" rtlCol="0">
            <a:spAutoFit/>
          </a:bodyPr>
          <a:lstStyle/>
          <a:p>
            <a:r>
              <a:rPr lang="en-SG" sz="2800" b="1" dirty="0">
                <a:solidFill>
                  <a:srgbClr val="D4AF37"/>
                </a:solidFill>
              </a:rPr>
              <a:t>Reflected on Google Analytics</a:t>
            </a:r>
          </a:p>
        </p:txBody>
      </p:sp>
    </p:spTree>
    <p:extLst>
      <p:ext uri="{BB962C8B-B14F-4D97-AF65-F5344CB8AC3E}">
        <p14:creationId xmlns:p14="http://schemas.microsoft.com/office/powerpoint/2010/main" val="493262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7B46-AE29-4831-A3F8-29177358685C}"/>
              </a:ext>
            </a:extLst>
          </p:cNvPr>
          <p:cNvSpPr>
            <a:spLocks noGrp="1"/>
          </p:cNvSpPr>
          <p:nvPr>
            <p:ph type="title"/>
          </p:nvPr>
        </p:nvSpPr>
        <p:spPr/>
        <p:txBody>
          <a:bodyPr/>
          <a:lstStyle/>
          <a:p>
            <a:r>
              <a:rPr lang="en-SG" dirty="0"/>
              <a:t>Google Analytics</a:t>
            </a:r>
          </a:p>
        </p:txBody>
      </p:sp>
      <p:pic>
        <p:nvPicPr>
          <p:cNvPr id="3" name="Picture 14" descr="Image result for google analytics logo png">
            <a:extLst>
              <a:ext uri="{FF2B5EF4-FFF2-40B4-BE49-F238E27FC236}">
                <a16:creationId xmlns:a16="http://schemas.microsoft.com/office/drawing/2014/main" id="{5E4DE62F-14AA-472A-903C-B4534C154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2738" y="172119"/>
            <a:ext cx="1948720" cy="891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C3C521-A7B0-42A7-BE0E-F9FA73018E2C}"/>
              </a:ext>
            </a:extLst>
          </p:cNvPr>
          <p:cNvSpPr txBox="1"/>
          <p:nvPr/>
        </p:nvSpPr>
        <p:spPr>
          <a:xfrm>
            <a:off x="84222" y="1173079"/>
            <a:ext cx="6854312" cy="400110"/>
          </a:xfrm>
          <a:prstGeom prst="rect">
            <a:avLst/>
          </a:prstGeom>
          <a:noFill/>
        </p:spPr>
        <p:txBody>
          <a:bodyPr wrap="none" rtlCol="0">
            <a:spAutoFit/>
          </a:bodyPr>
          <a:lstStyle/>
          <a:p>
            <a:r>
              <a:rPr lang="en-SG" sz="2000" dirty="0">
                <a:solidFill>
                  <a:schemeClr val="accent1">
                    <a:lumMod val="75000"/>
                  </a:schemeClr>
                </a:solidFill>
              </a:rPr>
              <a:t>Software Architecture Redesign - Embedding Google Tracker API</a:t>
            </a:r>
          </a:p>
        </p:txBody>
      </p:sp>
      <p:pic>
        <p:nvPicPr>
          <p:cNvPr id="5" name="Picture 4">
            <a:extLst>
              <a:ext uri="{FF2B5EF4-FFF2-40B4-BE49-F238E27FC236}">
                <a16:creationId xmlns:a16="http://schemas.microsoft.com/office/drawing/2014/main" id="{DA7DB303-37CF-4540-B8B0-598CD2355571}"/>
              </a:ext>
            </a:extLst>
          </p:cNvPr>
          <p:cNvPicPr>
            <a:picLocks noChangeAspect="1"/>
          </p:cNvPicPr>
          <p:nvPr/>
        </p:nvPicPr>
        <p:blipFill>
          <a:blip r:embed="rId3"/>
          <a:stretch>
            <a:fillRect/>
          </a:stretch>
        </p:blipFill>
        <p:spPr>
          <a:xfrm>
            <a:off x="192506" y="1698238"/>
            <a:ext cx="5125452" cy="1526731"/>
          </a:xfrm>
          <a:prstGeom prst="rect">
            <a:avLst/>
          </a:prstGeom>
        </p:spPr>
      </p:pic>
      <p:sp>
        <p:nvSpPr>
          <p:cNvPr id="6" name="Rectangle: Rounded Corners 5">
            <a:extLst>
              <a:ext uri="{FF2B5EF4-FFF2-40B4-BE49-F238E27FC236}">
                <a16:creationId xmlns:a16="http://schemas.microsoft.com/office/drawing/2014/main" id="{062066D4-DB93-4D6A-9CBA-A7266694527D}"/>
              </a:ext>
            </a:extLst>
          </p:cNvPr>
          <p:cNvSpPr/>
          <p:nvPr/>
        </p:nvSpPr>
        <p:spPr>
          <a:xfrm>
            <a:off x="2767263" y="2731168"/>
            <a:ext cx="2448427" cy="439153"/>
          </a:xfrm>
          <a:prstGeom prst="roundRect">
            <a:avLst/>
          </a:prstGeom>
          <a:solidFill>
            <a:srgbClr val="FFC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b="1" dirty="0">
                <a:solidFill>
                  <a:schemeClr val="accent1">
                    <a:lumMod val="75000"/>
                  </a:schemeClr>
                </a:solidFill>
              </a:rPr>
              <a:t>Home Page</a:t>
            </a:r>
          </a:p>
        </p:txBody>
      </p:sp>
      <p:pic>
        <p:nvPicPr>
          <p:cNvPr id="7" name="Picture 6">
            <a:extLst>
              <a:ext uri="{FF2B5EF4-FFF2-40B4-BE49-F238E27FC236}">
                <a16:creationId xmlns:a16="http://schemas.microsoft.com/office/drawing/2014/main" id="{E1D7C15B-8051-4071-97FC-DF32D6FE0682}"/>
              </a:ext>
            </a:extLst>
          </p:cNvPr>
          <p:cNvPicPr>
            <a:picLocks noChangeAspect="1"/>
          </p:cNvPicPr>
          <p:nvPr/>
        </p:nvPicPr>
        <p:blipFill>
          <a:blip r:embed="rId3"/>
          <a:stretch>
            <a:fillRect/>
          </a:stretch>
        </p:blipFill>
        <p:spPr>
          <a:xfrm>
            <a:off x="192506" y="3350018"/>
            <a:ext cx="5125452" cy="1526731"/>
          </a:xfrm>
          <a:prstGeom prst="rect">
            <a:avLst/>
          </a:prstGeom>
        </p:spPr>
      </p:pic>
      <p:sp>
        <p:nvSpPr>
          <p:cNvPr id="8" name="Rectangle: Rounded Corners 7">
            <a:extLst>
              <a:ext uri="{FF2B5EF4-FFF2-40B4-BE49-F238E27FC236}">
                <a16:creationId xmlns:a16="http://schemas.microsoft.com/office/drawing/2014/main" id="{417CB501-F0FF-4E8F-A939-5993753ED3B6}"/>
              </a:ext>
            </a:extLst>
          </p:cNvPr>
          <p:cNvSpPr/>
          <p:nvPr/>
        </p:nvSpPr>
        <p:spPr>
          <a:xfrm>
            <a:off x="2767263" y="4382948"/>
            <a:ext cx="2448427" cy="439153"/>
          </a:xfrm>
          <a:prstGeom prst="roundRect">
            <a:avLst/>
          </a:prstGeom>
          <a:solidFill>
            <a:srgbClr val="FFC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b="1" dirty="0">
                <a:solidFill>
                  <a:schemeClr val="accent1">
                    <a:lumMod val="75000"/>
                  </a:schemeClr>
                </a:solidFill>
              </a:rPr>
              <a:t>Login</a:t>
            </a:r>
          </a:p>
        </p:txBody>
      </p:sp>
      <p:pic>
        <p:nvPicPr>
          <p:cNvPr id="9" name="Picture 8">
            <a:extLst>
              <a:ext uri="{FF2B5EF4-FFF2-40B4-BE49-F238E27FC236}">
                <a16:creationId xmlns:a16="http://schemas.microsoft.com/office/drawing/2014/main" id="{601B9658-6EE2-41B7-B744-66FEAAB74556}"/>
              </a:ext>
            </a:extLst>
          </p:cNvPr>
          <p:cNvPicPr>
            <a:picLocks noChangeAspect="1"/>
          </p:cNvPicPr>
          <p:nvPr/>
        </p:nvPicPr>
        <p:blipFill>
          <a:blip r:embed="rId3"/>
          <a:stretch>
            <a:fillRect/>
          </a:stretch>
        </p:blipFill>
        <p:spPr>
          <a:xfrm>
            <a:off x="192506" y="4993996"/>
            <a:ext cx="5125452" cy="1526731"/>
          </a:xfrm>
          <a:prstGeom prst="rect">
            <a:avLst/>
          </a:prstGeom>
        </p:spPr>
      </p:pic>
      <p:sp>
        <p:nvSpPr>
          <p:cNvPr id="10" name="Rectangle: Rounded Corners 9">
            <a:extLst>
              <a:ext uri="{FF2B5EF4-FFF2-40B4-BE49-F238E27FC236}">
                <a16:creationId xmlns:a16="http://schemas.microsoft.com/office/drawing/2014/main" id="{C3FF5702-9575-4E6A-91A6-F596A2CB2BEF}"/>
              </a:ext>
            </a:extLst>
          </p:cNvPr>
          <p:cNvSpPr/>
          <p:nvPr/>
        </p:nvSpPr>
        <p:spPr>
          <a:xfrm>
            <a:off x="2767263" y="6026926"/>
            <a:ext cx="2448427" cy="439153"/>
          </a:xfrm>
          <a:prstGeom prst="roundRect">
            <a:avLst/>
          </a:prstGeom>
          <a:solidFill>
            <a:srgbClr val="FFC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b="1" dirty="0">
                <a:solidFill>
                  <a:schemeClr val="accent1">
                    <a:lumMod val="75000"/>
                  </a:schemeClr>
                </a:solidFill>
              </a:rPr>
              <a:t>About Us</a:t>
            </a:r>
          </a:p>
        </p:txBody>
      </p:sp>
      <p:pic>
        <p:nvPicPr>
          <p:cNvPr id="11" name="Picture 10">
            <a:extLst>
              <a:ext uri="{FF2B5EF4-FFF2-40B4-BE49-F238E27FC236}">
                <a16:creationId xmlns:a16="http://schemas.microsoft.com/office/drawing/2014/main" id="{B4125461-426A-4A9D-9ADF-A55019BD337E}"/>
              </a:ext>
            </a:extLst>
          </p:cNvPr>
          <p:cNvPicPr>
            <a:picLocks noChangeAspect="1"/>
          </p:cNvPicPr>
          <p:nvPr/>
        </p:nvPicPr>
        <p:blipFill>
          <a:blip r:embed="rId3"/>
          <a:stretch>
            <a:fillRect/>
          </a:stretch>
        </p:blipFill>
        <p:spPr>
          <a:xfrm>
            <a:off x="5404185" y="1698238"/>
            <a:ext cx="5125452" cy="1526731"/>
          </a:xfrm>
          <a:prstGeom prst="rect">
            <a:avLst/>
          </a:prstGeom>
        </p:spPr>
      </p:pic>
      <p:sp>
        <p:nvSpPr>
          <p:cNvPr id="12" name="Rectangle: Rounded Corners 11">
            <a:extLst>
              <a:ext uri="{FF2B5EF4-FFF2-40B4-BE49-F238E27FC236}">
                <a16:creationId xmlns:a16="http://schemas.microsoft.com/office/drawing/2014/main" id="{E2E495AD-FEAF-4A9A-8C21-FFC26673CA19}"/>
              </a:ext>
            </a:extLst>
          </p:cNvPr>
          <p:cNvSpPr/>
          <p:nvPr/>
        </p:nvSpPr>
        <p:spPr>
          <a:xfrm>
            <a:off x="7978942" y="2731168"/>
            <a:ext cx="2448427" cy="439153"/>
          </a:xfrm>
          <a:prstGeom prst="roundRect">
            <a:avLst/>
          </a:prstGeom>
          <a:solidFill>
            <a:srgbClr val="FFC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b="1" dirty="0">
                <a:solidFill>
                  <a:schemeClr val="accent1">
                    <a:lumMod val="75000"/>
                  </a:schemeClr>
                </a:solidFill>
              </a:rPr>
              <a:t>Store Locator</a:t>
            </a:r>
          </a:p>
        </p:txBody>
      </p:sp>
      <p:pic>
        <p:nvPicPr>
          <p:cNvPr id="13" name="Picture 12">
            <a:extLst>
              <a:ext uri="{FF2B5EF4-FFF2-40B4-BE49-F238E27FC236}">
                <a16:creationId xmlns:a16="http://schemas.microsoft.com/office/drawing/2014/main" id="{5F78FA88-332A-438E-B1BF-9615A088A5CA}"/>
              </a:ext>
            </a:extLst>
          </p:cNvPr>
          <p:cNvPicPr>
            <a:picLocks noChangeAspect="1"/>
          </p:cNvPicPr>
          <p:nvPr/>
        </p:nvPicPr>
        <p:blipFill>
          <a:blip r:embed="rId3"/>
          <a:stretch>
            <a:fillRect/>
          </a:stretch>
        </p:blipFill>
        <p:spPr>
          <a:xfrm>
            <a:off x="5404185" y="3350018"/>
            <a:ext cx="5125452" cy="1526731"/>
          </a:xfrm>
          <a:prstGeom prst="rect">
            <a:avLst/>
          </a:prstGeom>
        </p:spPr>
      </p:pic>
      <p:sp>
        <p:nvSpPr>
          <p:cNvPr id="14" name="Rectangle: Rounded Corners 13">
            <a:extLst>
              <a:ext uri="{FF2B5EF4-FFF2-40B4-BE49-F238E27FC236}">
                <a16:creationId xmlns:a16="http://schemas.microsoft.com/office/drawing/2014/main" id="{6145DA0F-5FCE-43DB-8747-E4A6F07D961E}"/>
              </a:ext>
            </a:extLst>
          </p:cNvPr>
          <p:cNvSpPr/>
          <p:nvPr/>
        </p:nvSpPr>
        <p:spPr>
          <a:xfrm>
            <a:off x="7978942" y="4382948"/>
            <a:ext cx="2448427" cy="439153"/>
          </a:xfrm>
          <a:prstGeom prst="roundRect">
            <a:avLst/>
          </a:prstGeom>
          <a:solidFill>
            <a:srgbClr val="FFC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b="1" dirty="0">
                <a:solidFill>
                  <a:schemeClr val="accent1">
                    <a:lumMod val="75000"/>
                  </a:schemeClr>
                </a:solidFill>
              </a:rPr>
              <a:t>Product List</a:t>
            </a:r>
          </a:p>
        </p:txBody>
      </p:sp>
      <p:pic>
        <p:nvPicPr>
          <p:cNvPr id="15" name="Picture 14">
            <a:extLst>
              <a:ext uri="{FF2B5EF4-FFF2-40B4-BE49-F238E27FC236}">
                <a16:creationId xmlns:a16="http://schemas.microsoft.com/office/drawing/2014/main" id="{BCED934C-AA5E-4A50-9E3F-1A8B37E92B52}"/>
              </a:ext>
            </a:extLst>
          </p:cNvPr>
          <p:cNvPicPr>
            <a:picLocks noChangeAspect="1"/>
          </p:cNvPicPr>
          <p:nvPr/>
        </p:nvPicPr>
        <p:blipFill>
          <a:blip r:embed="rId3"/>
          <a:stretch>
            <a:fillRect/>
          </a:stretch>
        </p:blipFill>
        <p:spPr>
          <a:xfrm>
            <a:off x="5416216" y="4993996"/>
            <a:ext cx="5125452" cy="1526731"/>
          </a:xfrm>
          <a:prstGeom prst="rect">
            <a:avLst/>
          </a:prstGeom>
        </p:spPr>
      </p:pic>
      <p:sp>
        <p:nvSpPr>
          <p:cNvPr id="16" name="Rectangle: Rounded Corners 15">
            <a:extLst>
              <a:ext uri="{FF2B5EF4-FFF2-40B4-BE49-F238E27FC236}">
                <a16:creationId xmlns:a16="http://schemas.microsoft.com/office/drawing/2014/main" id="{450DA7FC-09A1-42B4-B186-9B47E589EA32}"/>
              </a:ext>
            </a:extLst>
          </p:cNvPr>
          <p:cNvSpPr/>
          <p:nvPr/>
        </p:nvSpPr>
        <p:spPr>
          <a:xfrm>
            <a:off x="7990973" y="6026926"/>
            <a:ext cx="2448427" cy="439153"/>
          </a:xfrm>
          <a:prstGeom prst="roundRect">
            <a:avLst/>
          </a:prstGeom>
          <a:solidFill>
            <a:srgbClr val="FFC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b="1" dirty="0">
                <a:solidFill>
                  <a:schemeClr val="accent1">
                    <a:lumMod val="75000"/>
                  </a:schemeClr>
                </a:solidFill>
              </a:rPr>
              <a:t>Product Details</a:t>
            </a:r>
          </a:p>
        </p:txBody>
      </p:sp>
      <p:sp>
        <p:nvSpPr>
          <p:cNvPr id="17" name="Rectangle 16">
            <a:extLst>
              <a:ext uri="{FF2B5EF4-FFF2-40B4-BE49-F238E27FC236}">
                <a16:creationId xmlns:a16="http://schemas.microsoft.com/office/drawing/2014/main" id="{E95D0C19-1817-4E29-B689-73CE203CAE14}"/>
              </a:ext>
            </a:extLst>
          </p:cNvPr>
          <p:cNvSpPr/>
          <p:nvPr/>
        </p:nvSpPr>
        <p:spPr>
          <a:xfrm>
            <a:off x="84222" y="1573189"/>
            <a:ext cx="11929310" cy="515246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4400" b="1" dirty="0">
                <a:solidFill>
                  <a:schemeClr val="tx1"/>
                </a:solidFill>
              </a:rPr>
              <a:t>TOO MUCH COPY PASTING, POOR SCALABILITY</a:t>
            </a:r>
          </a:p>
        </p:txBody>
      </p:sp>
    </p:spTree>
    <p:extLst>
      <p:ext uri="{BB962C8B-B14F-4D97-AF65-F5344CB8AC3E}">
        <p14:creationId xmlns:p14="http://schemas.microsoft.com/office/powerpoint/2010/main" val="369677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7B46-AE29-4831-A3F8-29177358685C}"/>
              </a:ext>
            </a:extLst>
          </p:cNvPr>
          <p:cNvSpPr>
            <a:spLocks noGrp="1"/>
          </p:cNvSpPr>
          <p:nvPr>
            <p:ph type="title"/>
          </p:nvPr>
        </p:nvSpPr>
        <p:spPr/>
        <p:txBody>
          <a:bodyPr/>
          <a:lstStyle/>
          <a:p>
            <a:r>
              <a:rPr lang="en-SG" dirty="0"/>
              <a:t>Google Analytics</a:t>
            </a:r>
          </a:p>
        </p:txBody>
      </p:sp>
      <p:pic>
        <p:nvPicPr>
          <p:cNvPr id="3" name="Picture 14" descr="Image result for google analytics logo png">
            <a:extLst>
              <a:ext uri="{FF2B5EF4-FFF2-40B4-BE49-F238E27FC236}">
                <a16:creationId xmlns:a16="http://schemas.microsoft.com/office/drawing/2014/main" id="{5E4DE62F-14AA-472A-903C-B4534C154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2738" y="172119"/>
            <a:ext cx="1948720" cy="891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C3C521-A7B0-42A7-BE0E-F9FA73018E2C}"/>
              </a:ext>
            </a:extLst>
          </p:cNvPr>
          <p:cNvSpPr txBox="1"/>
          <p:nvPr/>
        </p:nvSpPr>
        <p:spPr>
          <a:xfrm>
            <a:off x="84222" y="1173079"/>
            <a:ext cx="6854312" cy="400110"/>
          </a:xfrm>
          <a:prstGeom prst="rect">
            <a:avLst/>
          </a:prstGeom>
          <a:noFill/>
        </p:spPr>
        <p:txBody>
          <a:bodyPr wrap="none" rtlCol="0">
            <a:spAutoFit/>
          </a:bodyPr>
          <a:lstStyle/>
          <a:p>
            <a:r>
              <a:rPr lang="en-SG" sz="2000" dirty="0">
                <a:solidFill>
                  <a:schemeClr val="accent1">
                    <a:lumMod val="75000"/>
                  </a:schemeClr>
                </a:solidFill>
              </a:rPr>
              <a:t>Software Architecture Redesign - Embedding Google Tracker API</a:t>
            </a:r>
          </a:p>
        </p:txBody>
      </p:sp>
      <p:pic>
        <p:nvPicPr>
          <p:cNvPr id="3074" name="Picture 2" descr="Image result for NPM">
            <a:extLst>
              <a:ext uri="{FF2B5EF4-FFF2-40B4-BE49-F238E27FC236}">
                <a16:creationId xmlns:a16="http://schemas.microsoft.com/office/drawing/2014/main" id="{754855F0-E87C-465A-8FFB-8334DFCC1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8534" y="1770489"/>
            <a:ext cx="1728865" cy="12966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7A2400F-943C-4B2B-9AE7-C69FD5C08E2C}"/>
              </a:ext>
            </a:extLst>
          </p:cNvPr>
          <p:cNvPicPr>
            <a:picLocks noChangeAspect="1"/>
          </p:cNvPicPr>
          <p:nvPr/>
        </p:nvPicPr>
        <p:blipFill>
          <a:blip r:embed="rId4"/>
          <a:stretch>
            <a:fillRect/>
          </a:stretch>
        </p:blipFill>
        <p:spPr>
          <a:xfrm>
            <a:off x="355470" y="3879766"/>
            <a:ext cx="5273337" cy="315031"/>
          </a:xfrm>
          <a:prstGeom prst="rect">
            <a:avLst/>
          </a:prstGeom>
        </p:spPr>
      </p:pic>
      <p:sp>
        <p:nvSpPr>
          <p:cNvPr id="25" name="TextBox 24">
            <a:extLst>
              <a:ext uri="{FF2B5EF4-FFF2-40B4-BE49-F238E27FC236}">
                <a16:creationId xmlns:a16="http://schemas.microsoft.com/office/drawing/2014/main" id="{3F2ECFA4-4ED0-401E-97E5-5F03F0141731}"/>
              </a:ext>
            </a:extLst>
          </p:cNvPr>
          <p:cNvSpPr txBox="1"/>
          <p:nvPr/>
        </p:nvSpPr>
        <p:spPr>
          <a:xfrm>
            <a:off x="294660" y="3487517"/>
            <a:ext cx="2920992" cy="400110"/>
          </a:xfrm>
          <a:prstGeom prst="rect">
            <a:avLst/>
          </a:prstGeom>
          <a:noFill/>
        </p:spPr>
        <p:txBody>
          <a:bodyPr wrap="none" rtlCol="0">
            <a:spAutoFit/>
          </a:bodyPr>
          <a:lstStyle/>
          <a:p>
            <a:r>
              <a:rPr lang="en-SG" sz="2000" dirty="0">
                <a:solidFill>
                  <a:srgbClr val="FF0000"/>
                </a:solidFill>
                <a:latin typeface="KG Blank Space Solid" panose="02000000000000000000" pitchFamily="2" charset="0"/>
              </a:rPr>
              <a:t>Import it in Module</a:t>
            </a:r>
          </a:p>
        </p:txBody>
      </p:sp>
      <p:pic>
        <p:nvPicPr>
          <p:cNvPr id="24" name="Picture 23">
            <a:extLst>
              <a:ext uri="{FF2B5EF4-FFF2-40B4-BE49-F238E27FC236}">
                <a16:creationId xmlns:a16="http://schemas.microsoft.com/office/drawing/2014/main" id="{FA26F58E-8D67-4A73-A2B7-23EF81E6FA31}"/>
              </a:ext>
            </a:extLst>
          </p:cNvPr>
          <p:cNvPicPr>
            <a:picLocks noChangeAspect="1"/>
          </p:cNvPicPr>
          <p:nvPr/>
        </p:nvPicPr>
        <p:blipFill>
          <a:blip r:embed="rId5"/>
          <a:stretch>
            <a:fillRect/>
          </a:stretch>
        </p:blipFill>
        <p:spPr>
          <a:xfrm>
            <a:off x="340478" y="4881047"/>
            <a:ext cx="5273337" cy="328951"/>
          </a:xfrm>
          <a:prstGeom prst="rect">
            <a:avLst/>
          </a:prstGeom>
        </p:spPr>
      </p:pic>
      <p:sp>
        <p:nvSpPr>
          <p:cNvPr id="27" name="TextBox 26">
            <a:extLst>
              <a:ext uri="{FF2B5EF4-FFF2-40B4-BE49-F238E27FC236}">
                <a16:creationId xmlns:a16="http://schemas.microsoft.com/office/drawing/2014/main" id="{0BBEC883-4C24-49EA-82FE-9180826F58E4}"/>
              </a:ext>
            </a:extLst>
          </p:cNvPr>
          <p:cNvSpPr txBox="1"/>
          <p:nvPr/>
        </p:nvSpPr>
        <p:spPr>
          <a:xfrm>
            <a:off x="254612" y="4469764"/>
            <a:ext cx="3802195" cy="400110"/>
          </a:xfrm>
          <a:prstGeom prst="rect">
            <a:avLst/>
          </a:prstGeom>
          <a:noFill/>
        </p:spPr>
        <p:txBody>
          <a:bodyPr wrap="none" rtlCol="0">
            <a:spAutoFit/>
          </a:bodyPr>
          <a:lstStyle/>
          <a:p>
            <a:r>
              <a:rPr lang="en-SG" sz="2000" dirty="0">
                <a:solidFill>
                  <a:srgbClr val="FF0000"/>
                </a:solidFill>
                <a:latin typeface="KG Blank Space Solid" panose="02000000000000000000" pitchFamily="2" charset="0"/>
              </a:rPr>
              <a:t>Construct it in Component</a:t>
            </a:r>
          </a:p>
        </p:txBody>
      </p:sp>
      <p:pic>
        <p:nvPicPr>
          <p:cNvPr id="26" name="Picture 25">
            <a:extLst>
              <a:ext uri="{FF2B5EF4-FFF2-40B4-BE49-F238E27FC236}">
                <a16:creationId xmlns:a16="http://schemas.microsoft.com/office/drawing/2014/main" id="{54511AE8-F763-493C-AF14-BBDD62490B6F}"/>
              </a:ext>
            </a:extLst>
          </p:cNvPr>
          <p:cNvPicPr>
            <a:picLocks noChangeAspect="1"/>
          </p:cNvPicPr>
          <p:nvPr/>
        </p:nvPicPr>
        <p:blipFill>
          <a:blip r:embed="rId6"/>
          <a:stretch>
            <a:fillRect/>
          </a:stretch>
        </p:blipFill>
        <p:spPr>
          <a:xfrm>
            <a:off x="355470" y="5759069"/>
            <a:ext cx="3811796" cy="995667"/>
          </a:xfrm>
          <a:prstGeom prst="rect">
            <a:avLst/>
          </a:prstGeom>
        </p:spPr>
      </p:pic>
      <p:pic>
        <p:nvPicPr>
          <p:cNvPr id="28" name="Picture 27">
            <a:extLst>
              <a:ext uri="{FF2B5EF4-FFF2-40B4-BE49-F238E27FC236}">
                <a16:creationId xmlns:a16="http://schemas.microsoft.com/office/drawing/2014/main" id="{9886B7BA-4C99-477A-99BE-7C5770258523}"/>
              </a:ext>
            </a:extLst>
          </p:cNvPr>
          <p:cNvPicPr>
            <a:picLocks noChangeAspect="1"/>
          </p:cNvPicPr>
          <p:nvPr/>
        </p:nvPicPr>
        <p:blipFill rotWithShape="1">
          <a:blip r:embed="rId7"/>
          <a:srcRect r="8512"/>
          <a:stretch/>
        </p:blipFill>
        <p:spPr>
          <a:xfrm>
            <a:off x="6083453" y="3774043"/>
            <a:ext cx="6108547" cy="2886131"/>
          </a:xfrm>
          <a:prstGeom prst="rect">
            <a:avLst/>
          </a:prstGeom>
        </p:spPr>
      </p:pic>
      <p:sp>
        <p:nvSpPr>
          <p:cNvPr id="30" name="TextBox 29">
            <a:extLst>
              <a:ext uri="{FF2B5EF4-FFF2-40B4-BE49-F238E27FC236}">
                <a16:creationId xmlns:a16="http://schemas.microsoft.com/office/drawing/2014/main" id="{911A8382-0127-40FC-955E-6465BE9F6022}"/>
              </a:ext>
            </a:extLst>
          </p:cNvPr>
          <p:cNvSpPr txBox="1"/>
          <p:nvPr/>
        </p:nvSpPr>
        <p:spPr>
          <a:xfrm>
            <a:off x="254612" y="5356069"/>
            <a:ext cx="4154855" cy="400110"/>
          </a:xfrm>
          <a:prstGeom prst="rect">
            <a:avLst/>
          </a:prstGeom>
          <a:noFill/>
        </p:spPr>
        <p:txBody>
          <a:bodyPr wrap="none" rtlCol="0">
            <a:spAutoFit/>
          </a:bodyPr>
          <a:lstStyle/>
          <a:p>
            <a:r>
              <a:rPr lang="en-SG" sz="2000" dirty="0">
                <a:solidFill>
                  <a:srgbClr val="FF0000"/>
                </a:solidFill>
                <a:latin typeface="KG Blank Space Solid" panose="02000000000000000000" pitchFamily="2" charset="0"/>
              </a:rPr>
              <a:t>Initiate it ONCE in index.html</a:t>
            </a:r>
          </a:p>
        </p:txBody>
      </p:sp>
      <p:sp>
        <p:nvSpPr>
          <p:cNvPr id="29" name="Rectangle: Rounded Corners 28">
            <a:extLst>
              <a:ext uri="{FF2B5EF4-FFF2-40B4-BE49-F238E27FC236}">
                <a16:creationId xmlns:a16="http://schemas.microsoft.com/office/drawing/2014/main" id="{A43FE023-924A-44DD-82EF-0C3CBF512ABE}"/>
              </a:ext>
            </a:extLst>
          </p:cNvPr>
          <p:cNvSpPr/>
          <p:nvPr/>
        </p:nvSpPr>
        <p:spPr>
          <a:xfrm>
            <a:off x="2900597" y="2155326"/>
            <a:ext cx="3777521" cy="697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dirty="0">
                <a:latin typeface="KG Blank Space Solid" panose="02000000000000000000" pitchFamily="2" charset="0"/>
              </a:rPr>
              <a:t>Smart Method</a:t>
            </a:r>
          </a:p>
        </p:txBody>
      </p:sp>
    </p:spTree>
    <p:extLst>
      <p:ext uri="{BB962C8B-B14F-4D97-AF65-F5344CB8AC3E}">
        <p14:creationId xmlns:p14="http://schemas.microsoft.com/office/powerpoint/2010/main" val="105724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2AA0E45-9322-421A-B025-3E52920DF41A}"/>
              </a:ext>
            </a:extLst>
          </p:cNvPr>
          <p:cNvSpPr>
            <a:spLocks noGrp="1"/>
          </p:cNvSpPr>
          <p:nvPr>
            <p:ph type="title"/>
          </p:nvPr>
        </p:nvSpPr>
        <p:spPr/>
        <p:txBody>
          <a:bodyPr/>
          <a:lstStyle/>
          <a:p>
            <a:r>
              <a:rPr lang="en-SG" dirty="0"/>
              <a:t>Agenda</a:t>
            </a:r>
          </a:p>
        </p:txBody>
      </p:sp>
      <p:sp>
        <p:nvSpPr>
          <p:cNvPr id="9" name="TextBox 8">
            <a:extLst>
              <a:ext uri="{FF2B5EF4-FFF2-40B4-BE49-F238E27FC236}">
                <a16:creationId xmlns:a16="http://schemas.microsoft.com/office/drawing/2014/main" id="{F9661650-57B3-413F-94E7-0F732387191C}"/>
              </a:ext>
            </a:extLst>
          </p:cNvPr>
          <p:cNvSpPr txBox="1"/>
          <p:nvPr/>
        </p:nvSpPr>
        <p:spPr>
          <a:xfrm>
            <a:off x="1200169" y="2836573"/>
            <a:ext cx="2121342" cy="1231106"/>
          </a:xfrm>
          <a:prstGeom prst="rect">
            <a:avLst/>
          </a:prstGeom>
          <a:noFill/>
        </p:spPr>
        <p:txBody>
          <a:bodyPr wrap="square" rtlCol="0">
            <a:spAutoFit/>
          </a:bodyPr>
          <a:lstStyle/>
          <a:p>
            <a:pPr algn="ctr"/>
            <a:r>
              <a:rPr lang="en-SG" sz="2000" b="1" dirty="0"/>
              <a:t>Introduction</a:t>
            </a:r>
          </a:p>
          <a:p>
            <a:pPr algn="ctr"/>
            <a:r>
              <a:rPr lang="en-SG" dirty="0"/>
              <a:t>Presenting the Project, Team and Client</a:t>
            </a:r>
          </a:p>
        </p:txBody>
      </p:sp>
      <p:sp>
        <p:nvSpPr>
          <p:cNvPr id="10" name="TextBox 9">
            <a:extLst>
              <a:ext uri="{FF2B5EF4-FFF2-40B4-BE49-F238E27FC236}">
                <a16:creationId xmlns:a16="http://schemas.microsoft.com/office/drawing/2014/main" id="{5B936935-4796-4E36-BD05-7A59D03CE068}"/>
              </a:ext>
            </a:extLst>
          </p:cNvPr>
          <p:cNvSpPr txBox="1"/>
          <p:nvPr/>
        </p:nvSpPr>
        <p:spPr>
          <a:xfrm>
            <a:off x="5212909" y="2833469"/>
            <a:ext cx="2121342" cy="954107"/>
          </a:xfrm>
          <a:prstGeom prst="rect">
            <a:avLst/>
          </a:prstGeom>
          <a:noFill/>
        </p:spPr>
        <p:txBody>
          <a:bodyPr wrap="square" rtlCol="0">
            <a:spAutoFit/>
          </a:bodyPr>
          <a:lstStyle/>
          <a:p>
            <a:pPr algn="ctr"/>
            <a:r>
              <a:rPr lang="en-SG" sz="2000" b="1" dirty="0"/>
              <a:t>Demo</a:t>
            </a:r>
          </a:p>
          <a:p>
            <a:pPr algn="ctr"/>
            <a:r>
              <a:rPr lang="en-SG" dirty="0"/>
              <a:t>Scenario run of our the Project till date</a:t>
            </a:r>
          </a:p>
        </p:txBody>
      </p:sp>
      <p:sp>
        <p:nvSpPr>
          <p:cNvPr id="11" name="TextBox 10">
            <a:extLst>
              <a:ext uri="{FF2B5EF4-FFF2-40B4-BE49-F238E27FC236}">
                <a16:creationId xmlns:a16="http://schemas.microsoft.com/office/drawing/2014/main" id="{AF16D6D0-922E-4B64-8274-F3126C30E16F}"/>
              </a:ext>
            </a:extLst>
          </p:cNvPr>
          <p:cNvSpPr txBox="1"/>
          <p:nvPr/>
        </p:nvSpPr>
        <p:spPr>
          <a:xfrm>
            <a:off x="9030777" y="2833469"/>
            <a:ext cx="2542308" cy="1231106"/>
          </a:xfrm>
          <a:prstGeom prst="rect">
            <a:avLst/>
          </a:prstGeom>
          <a:noFill/>
        </p:spPr>
        <p:txBody>
          <a:bodyPr wrap="square" rtlCol="0">
            <a:spAutoFit/>
          </a:bodyPr>
          <a:lstStyle/>
          <a:p>
            <a:pPr algn="ctr"/>
            <a:r>
              <a:rPr lang="en-SG" sz="2000" b="1" dirty="0"/>
              <a:t>Technical Overview</a:t>
            </a:r>
          </a:p>
          <a:p>
            <a:pPr algn="ctr"/>
            <a:r>
              <a:rPr lang="en-SG" dirty="0"/>
              <a:t>The technologies we utilized, architecture and technology complexity</a:t>
            </a:r>
          </a:p>
        </p:txBody>
      </p:sp>
      <p:sp>
        <p:nvSpPr>
          <p:cNvPr id="12" name="TextBox 11">
            <a:extLst>
              <a:ext uri="{FF2B5EF4-FFF2-40B4-BE49-F238E27FC236}">
                <a16:creationId xmlns:a16="http://schemas.microsoft.com/office/drawing/2014/main" id="{B187E0D4-951A-49BE-A01E-FEB9F75D5CB9}"/>
              </a:ext>
            </a:extLst>
          </p:cNvPr>
          <p:cNvSpPr txBox="1"/>
          <p:nvPr/>
        </p:nvSpPr>
        <p:spPr>
          <a:xfrm>
            <a:off x="1149642" y="5776909"/>
            <a:ext cx="2265218" cy="954107"/>
          </a:xfrm>
          <a:prstGeom prst="rect">
            <a:avLst/>
          </a:prstGeom>
          <a:noFill/>
        </p:spPr>
        <p:txBody>
          <a:bodyPr wrap="square" rtlCol="0">
            <a:spAutoFit/>
          </a:bodyPr>
          <a:lstStyle/>
          <a:p>
            <a:pPr algn="ctr"/>
            <a:r>
              <a:rPr lang="en-SG" sz="2000" b="1" dirty="0"/>
              <a:t>Quality Assurance</a:t>
            </a:r>
          </a:p>
          <a:p>
            <a:pPr algn="ctr"/>
            <a:r>
              <a:rPr lang="en-SG" dirty="0"/>
              <a:t>User testing, feedback and analysis</a:t>
            </a:r>
          </a:p>
        </p:txBody>
      </p:sp>
      <p:sp>
        <p:nvSpPr>
          <p:cNvPr id="13" name="TextBox 12">
            <a:extLst>
              <a:ext uri="{FF2B5EF4-FFF2-40B4-BE49-F238E27FC236}">
                <a16:creationId xmlns:a16="http://schemas.microsoft.com/office/drawing/2014/main" id="{3243BBE1-0F49-4A3F-8366-8D836F1BBFA5}"/>
              </a:ext>
            </a:extLst>
          </p:cNvPr>
          <p:cNvSpPr txBox="1"/>
          <p:nvPr/>
        </p:nvSpPr>
        <p:spPr>
          <a:xfrm>
            <a:off x="5002426" y="5776908"/>
            <a:ext cx="2542308" cy="954107"/>
          </a:xfrm>
          <a:prstGeom prst="rect">
            <a:avLst/>
          </a:prstGeom>
          <a:noFill/>
        </p:spPr>
        <p:txBody>
          <a:bodyPr wrap="square" rtlCol="0">
            <a:spAutoFit/>
          </a:bodyPr>
          <a:lstStyle/>
          <a:p>
            <a:pPr algn="ctr"/>
            <a:r>
              <a:rPr lang="en-SG" sz="2000" b="1" dirty="0"/>
              <a:t>Project Management</a:t>
            </a:r>
          </a:p>
          <a:p>
            <a:pPr algn="ctr"/>
            <a:r>
              <a:rPr lang="en-SG" dirty="0"/>
              <a:t>Project Timeline, Change, Risk and Issues</a:t>
            </a:r>
          </a:p>
        </p:txBody>
      </p:sp>
      <p:sp>
        <p:nvSpPr>
          <p:cNvPr id="14" name="TextBox 13">
            <a:extLst>
              <a:ext uri="{FF2B5EF4-FFF2-40B4-BE49-F238E27FC236}">
                <a16:creationId xmlns:a16="http://schemas.microsoft.com/office/drawing/2014/main" id="{2EA68939-98BE-4A59-ABD2-C8EEDDDE3441}"/>
              </a:ext>
            </a:extLst>
          </p:cNvPr>
          <p:cNvSpPr txBox="1"/>
          <p:nvPr/>
        </p:nvSpPr>
        <p:spPr>
          <a:xfrm>
            <a:off x="8937427" y="5776907"/>
            <a:ext cx="2729005" cy="954107"/>
          </a:xfrm>
          <a:prstGeom prst="rect">
            <a:avLst/>
          </a:prstGeom>
          <a:noFill/>
        </p:spPr>
        <p:txBody>
          <a:bodyPr wrap="square" rtlCol="0">
            <a:spAutoFit/>
          </a:bodyPr>
          <a:lstStyle/>
          <a:p>
            <a:pPr algn="ctr"/>
            <a:r>
              <a:rPr lang="en-SG" sz="2000" b="1" dirty="0"/>
              <a:t>Project Checkpoint</a:t>
            </a:r>
          </a:p>
          <a:p>
            <a:pPr algn="ctr"/>
            <a:r>
              <a:rPr lang="en-SG" dirty="0"/>
              <a:t>X-Factor, reflection and learning outcomes</a:t>
            </a:r>
          </a:p>
        </p:txBody>
      </p:sp>
      <p:pic>
        <p:nvPicPr>
          <p:cNvPr id="3" name="Picture 2" descr="A picture containing vector graphics&#10;&#10;Description generated with high confidence">
            <a:extLst>
              <a:ext uri="{FF2B5EF4-FFF2-40B4-BE49-F238E27FC236}">
                <a16:creationId xmlns:a16="http://schemas.microsoft.com/office/drawing/2014/main" id="{C4050099-A380-41B3-B88E-EE6289B44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086" y="1445550"/>
            <a:ext cx="1413508" cy="1413508"/>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5B4FD3DA-9F76-4018-B6C3-A7B60A410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698" y="1445550"/>
            <a:ext cx="1414465" cy="1414465"/>
          </a:xfrm>
          <a:prstGeom prst="rect">
            <a:avLst/>
          </a:prstGeom>
        </p:spPr>
      </p:pic>
      <p:pic>
        <p:nvPicPr>
          <p:cNvPr id="7" name="Picture 6" descr="A close up of a sign&#10;&#10;Description generated with high confidence">
            <a:extLst>
              <a:ext uri="{FF2B5EF4-FFF2-40B4-BE49-F238E27FC236}">
                <a16:creationId xmlns:a16="http://schemas.microsoft.com/office/drawing/2014/main" id="{912CE9D2-C392-4BF0-9A06-55496C2EA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826" y="1482862"/>
            <a:ext cx="1410177" cy="1410177"/>
          </a:xfrm>
          <a:prstGeom prst="rect">
            <a:avLst/>
          </a:prstGeom>
        </p:spPr>
      </p:pic>
      <p:pic>
        <p:nvPicPr>
          <p:cNvPr id="16" name="Picture 15" descr="A close up of a sign&#10;&#10;Description generated with high confidence">
            <a:extLst>
              <a:ext uri="{FF2B5EF4-FFF2-40B4-BE49-F238E27FC236}">
                <a16:creationId xmlns:a16="http://schemas.microsoft.com/office/drawing/2014/main" id="{C8DC02D2-6AC1-4C19-9BC5-C24BE901DC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7917" y="4288884"/>
            <a:ext cx="1488023" cy="1488023"/>
          </a:xfrm>
          <a:prstGeom prst="rect">
            <a:avLst/>
          </a:prstGeom>
        </p:spPr>
      </p:pic>
      <p:pic>
        <p:nvPicPr>
          <p:cNvPr id="18" name="Picture 17" descr="A picture containing object&#10;&#10;Description generated with high confidence">
            <a:extLst>
              <a:ext uri="{FF2B5EF4-FFF2-40B4-BE49-F238E27FC236}">
                <a16:creationId xmlns:a16="http://schemas.microsoft.com/office/drawing/2014/main" id="{C95ADB9A-E9D0-4312-9F94-CFF702FE8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2978" y="4243646"/>
            <a:ext cx="1474424" cy="1474424"/>
          </a:xfrm>
          <a:prstGeom prst="rect">
            <a:avLst/>
          </a:prstGeom>
        </p:spPr>
      </p:pic>
      <p:pic>
        <p:nvPicPr>
          <p:cNvPr id="20" name="Picture 19">
            <a:extLst>
              <a:ext uri="{FF2B5EF4-FFF2-40B4-BE49-F238E27FC236}">
                <a16:creationId xmlns:a16="http://schemas.microsoft.com/office/drawing/2014/main" id="{BB17AC09-03CC-481D-9628-B8B8224B15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1162" y="4250081"/>
            <a:ext cx="1466432" cy="1466432"/>
          </a:xfrm>
          <a:prstGeom prst="rect">
            <a:avLst/>
          </a:prstGeom>
        </p:spPr>
      </p:pic>
    </p:spTree>
    <p:extLst>
      <p:ext uri="{BB962C8B-B14F-4D97-AF65-F5344CB8AC3E}">
        <p14:creationId xmlns:p14="http://schemas.microsoft.com/office/powerpoint/2010/main" val="3703971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7B46-AE29-4831-A3F8-29177358685C}"/>
              </a:ext>
            </a:extLst>
          </p:cNvPr>
          <p:cNvSpPr>
            <a:spLocks noGrp="1"/>
          </p:cNvSpPr>
          <p:nvPr>
            <p:ph type="title"/>
          </p:nvPr>
        </p:nvSpPr>
        <p:spPr>
          <a:xfrm>
            <a:off x="0" y="326037"/>
            <a:ext cx="5036693" cy="427219"/>
          </a:xfrm>
        </p:spPr>
        <p:txBody>
          <a:bodyPr/>
          <a:lstStyle/>
          <a:p>
            <a:r>
              <a:rPr lang="en-SG"/>
              <a:t>Stripe Implementation</a:t>
            </a:r>
            <a:endParaRPr lang="en-SG" dirty="0"/>
          </a:p>
        </p:txBody>
      </p:sp>
      <p:pic>
        <p:nvPicPr>
          <p:cNvPr id="14" name="Picture 2" descr="Related image">
            <a:extLst>
              <a:ext uri="{FF2B5EF4-FFF2-40B4-BE49-F238E27FC236}">
                <a16:creationId xmlns:a16="http://schemas.microsoft.com/office/drawing/2014/main" id="{47F7DA76-214E-4161-85AD-5324586E5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9505" y="108135"/>
            <a:ext cx="2908092" cy="9693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24B80EC-0AD2-42FF-996B-134D6A26685D}"/>
              </a:ext>
            </a:extLst>
          </p:cNvPr>
          <p:cNvSpPr txBox="1"/>
          <p:nvPr/>
        </p:nvSpPr>
        <p:spPr>
          <a:xfrm>
            <a:off x="84222" y="1173079"/>
            <a:ext cx="2344168" cy="400110"/>
          </a:xfrm>
          <a:prstGeom prst="rect">
            <a:avLst/>
          </a:prstGeom>
          <a:noFill/>
        </p:spPr>
        <p:txBody>
          <a:bodyPr wrap="none" rtlCol="0">
            <a:spAutoFit/>
          </a:bodyPr>
          <a:lstStyle/>
          <a:p>
            <a:r>
              <a:rPr lang="en-SG" sz="2000" dirty="0">
                <a:solidFill>
                  <a:schemeClr val="accent1">
                    <a:lumMod val="75000"/>
                  </a:schemeClr>
                </a:solidFill>
              </a:rPr>
              <a:t>Design Methodology</a:t>
            </a:r>
          </a:p>
        </p:txBody>
      </p:sp>
      <p:sp>
        <p:nvSpPr>
          <p:cNvPr id="5" name="TextBox 4">
            <a:extLst>
              <a:ext uri="{FF2B5EF4-FFF2-40B4-BE49-F238E27FC236}">
                <a16:creationId xmlns:a16="http://schemas.microsoft.com/office/drawing/2014/main" id="{0BC672B9-9312-4022-A91B-F3F38E4EE26D}"/>
              </a:ext>
            </a:extLst>
          </p:cNvPr>
          <p:cNvSpPr txBox="1"/>
          <p:nvPr/>
        </p:nvSpPr>
        <p:spPr>
          <a:xfrm>
            <a:off x="2188563" y="1821305"/>
            <a:ext cx="7226145" cy="523220"/>
          </a:xfrm>
          <a:prstGeom prst="rect">
            <a:avLst/>
          </a:prstGeom>
          <a:noFill/>
        </p:spPr>
        <p:txBody>
          <a:bodyPr wrap="none" rtlCol="0">
            <a:spAutoFit/>
          </a:bodyPr>
          <a:lstStyle/>
          <a:p>
            <a:pPr marL="285750" indent="-285750">
              <a:buFont typeface="Arial" panose="020B0604020202020204" pitchFamily="34" charset="0"/>
              <a:buChar char="•"/>
            </a:pPr>
            <a:r>
              <a:rPr lang="en-SG" sz="2800" dirty="0"/>
              <a:t>Implementation of multiple payment methods</a:t>
            </a:r>
          </a:p>
        </p:txBody>
      </p:sp>
      <p:pic>
        <p:nvPicPr>
          <p:cNvPr id="5122" name="Picture 2" descr="Image result for visa png">
            <a:extLst>
              <a:ext uri="{FF2B5EF4-FFF2-40B4-BE49-F238E27FC236}">
                <a16:creationId xmlns:a16="http://schemas.microsoft.com/office/drawing/2014/main" id="{9C0E6C88-15EB-417B-AE2A-85ED67820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49" y="2667736"/>
            <a:ext cx="1407300" cy="43153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mastercard png">
            <a:extLst>
              <a:ext uri="{FF2B5EF4-FFF2-40B4-BE49-F238E27FC236}">
                <a16:creationId xmlns:a16="http://schemas.microsoft.com/office/drawing/2014/main" id="{87BDA0C6-A58F-4825-A1C6-5D1BBF59E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60" y="2451105"/>
            <a:ext cx="1212042" cy="87477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american express png">
            <a:extLst>
              <a:ext uri="{FF2B5EF4-FFF2-40B4-BE49-F238E27FC236}">
                <a16:creationId xmlns:a16="http://schemas.microsoft.com/office/drawing/2014/main" id="{23387B81-97D3-4DB3-9ADE-7E8BC71D5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413" y="2217684"/>
            <a:ext cx="1319401" cy="131940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discover png">
            <a:extLst>
              <a:ext uri="{FF2B5EF4-FFF2-40B4-BE49-F238E27FC236}">
                <a16:creationId xmlns:a16="http://schemas.microsoft.com/office/drawing/2014/main" id="{A29C2C60-BE0A-4EE1-8D23-A5257C252D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2025" y="2217684"/>
            <a:ext cx="1223647" cy="122364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diners club logo png">
            <a:extLst>
              <a:ext uri="{FF2B5EF4-FFF2-40B4-BE49-F238E27FC236}">
                <a16:creationId xmlns:a16="http://schemas.microsoft.com/office/drawing/2014/main" id="{72F1FB83-7EA6-4B7D-BA1E-D6DD5F5035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7883" y="2390670"/>
            <a:ext cx="1391275" cy="87767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jcb logo png">
            <a:extLst>
              <a:ext uri="{FF2B5EF4-FFF2-40B4-BE49-F238E27FC236}">
                <a16:creationId xmlns:a16="http://schemas.microsoft.com/office/drawing/2014/main" id="{7F0F3E36-9570-4218-82A5-D268D74AA9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1812" y="2115213"/>
            <a:ext cx="1428585" cy="142858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alipay png">
            <a:extLst>
              <a:ext uri="{FF2B5EF4-FFF2-40B4-BE49-F238E27FC236}">
                <a16:creationId xmlns:a16="http://schemas.microsoft.com/office/drawing/2014/main" id="{150F0C30-08D3-4AC8-90A0-B544A144F2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33051" y="2377394"/>
            <a:ext cx="1644546" cy="89079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B8C4B65-3D61-458B-8BB8-B3F18958531C}"/>
              </a:ext>
            </a:extLst>
          </p:cNvPr>
          <p:cNvSpPr txBox="1"/>
          <p:nvPr/>
        </p:nvSpPr>
        <p:spPr>
          <a:xfrm>
            <a:off x="3770026" y="3837710"/>
            <a:ext cx="4811843" cy="523220"/>
          </a:xfrm>
          <a:prstGeom prst="rect">
            <a:avLst/>
          </a:prstGeom>
          <a:noFill/>
        </p:spPr>
        <p:txBody>
          <a:bodyPr wrap="square" rtlCol="0">
            <a:spAutoFit/>
          </a:bodyPr>
          <a:lstStyle/>
          <a:p>
            <a:pPr marL="285750" indent="-285750">
              <a:buFont typeface="Arial" panose="020B0604020202020204" pitchFamily="34" charset="0"/>
              <a:buChar char="•"/>
            </a:pPr>
            <a:r>
              <a:rPr lang="en-SG" sz="2800" dirty="0"/>
              <a:t>3</a:t>
            </a:r>
            <a:r>
              <a:rPr lang="en-SG" sz="2800" baseline="30000" dirty="0"/>
              <a:t>rd</a:t>
            </a:r>
            <a:r>
              <a:rPr lang="en-SG" sz="2800" dirty="0"/>
              <a:t> Party Transaction Handler </a:t>
            </a:r>
          </a:p>
        </p:txBody>
      </p:sp>
      <p:sp>
        <p:nvSpPr>
          <p:cNvPr id="6" name="TextBox 5">
            <a:extLst>
              <a:ext uri="{FF2B5EF4-FFF2-40B4-BE49-F238E27FC236}">
                <a16:creationId xmlns:a16="http://schemas.microsoft.com/office/drawing/2014/main" id="{ED28283B-6959-4F41-A9BB-3EE0D021FAA5}"/>
              </a:ext>
            </a:extLst>
          </p:cNvPr>
          <p:cNvSpPr txBox="1"/>
          <p:nvPr/>
        </p:nvSpPr>
        <p:spPr>
          <a:xfrm>
            <a:off x="3346501" y="4890445"/>
            <a:ext cx="5866286" cy="1384995"/>
          </a:xfrm>
          <a:prstGeom prst="rect">
            <a:avLst/>
          </a:prstGeom>
          <a:noFill/>
        </p:spPr>
        <p:txBody>
          <a:bodyPr wrap="none" rtlCol="0">
            <a:spAutoFit/>
          </a:bodyPr>
          <a:lstStyle/>
          <a:p>
            <a:r>
              <a:rPr lang="en-SG" sz="2800" dirty="0"/>
              <a:t>High Security </a:t>
            </a:r>
            <a:br>
              <a:rPr lang="en-SG" sz="2800" dirty="0"/>
            </a:br>
            <a:endParaRPr lang="en-SG" sz="2800" dirty="0"/>
          </a:p>
          <a:p>
            <a:r>
              <a:rPr lang="en-SG" sz="2800" dirty="0"/>
              <a:t>Pop-up payment gateway, No redirects</a:t>
            </a:r>
          </a:p>
        </p:txBody>
      </p:sp>
      <p:pic>
        <p:nvPicPr>
          <p:cNvPr id="5136" name="Picture 16" descr="Image result for circle and tick logo">
            <a:extLst>
              <a:ext uri="{FF2B5EF4-FFF2-40B4-BE49-F238E27FC236}">
                <a16:creationId xmlns:a16="http://schemas.microsoft.com/office/drawing/2014/main" id="{F7A3968A-47D5-46C3-8827-604BA1406A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8346" y="4798102"/>
            <a:ext cx="697569" cy="69756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6" descr="Image result for circle and tick logo">
            <a:extLst>
              <a:ext uri="{FF2B5EF4-FFF2-40B4-BE49-F238E27FC236}">
                <a16:creationId xmlns:a16="http://schemas.microsoft.com/office/drawing/2014/main" id="{C21A5DD3-6834-407C-A666-8DF08F432E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8345" y="5647545"/>
            <a:ext cx="697569" cy="69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66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A9898-5409-469F-A998-2E02DE754E30}"/>
              </a:ext>
            </a:extLst>
          </p:cNvPr>
          <p:cNvSpPr>
            <a:spLocks noGrp="1"/>
          </p:cNvSpPr>
          <p:nvPr>
            <p:ph type="title"/>
          </p:nvPr>
        </p:nvSpPr>
        <p:spPr/>
        <p:txBody>
          <a:bodyPr/>
          <a:lstStyle/>
          <a:p>
            <a:r>
              <a:rPr lang="en-SG" dirty="0"/>
              <a:t>Stripe Implementation</a:t>
            </a:r>
          </a:p>
        </p:txBody>
      </p:sp>
      <p:sp>
        <p:nvSpPr>
          <p:cNvPr id="3" name="TextBox 2">
            <a:extLst>
              <a:ext uri="{FF2B5EF4-FFF2-40B4-BE49-F238E27FC236}">
                <a16:creationId xmlns:a16="http://schemas.microsoft.com/office/drawing/2014/main" id="{F06BAF82-4BA1-4A3B-A780-FA9823BB37A6}"/>
              </a:ext>
            </a:extLst>
          </p:cNvPr>
          <p:cNvSpPr txBox="1"/>
          <p:nvPr/>
        </p:nvSpPr>
        <p:spPr>
          <a:xfrm>
            <a:off x="84222" y="1173079"/>
            <a:ext cx="2344168" cy="400110"/>
          </a:xfrm>
          <a:prstGeom prst="rect">
            <a:avLst/>
          </a:prstGeom>
          <a:noFill/>
        </p:spPr>
        <p:txBody>
          <a:bodyPr wrap="none" rtlCol="0">
            <a:spAutoFit/>
          </a:bodyPr>
          <a:lstStyle/>
          <a:p>
            <a:r>
              <a:rPr lang="en-SG" sz="2000" dirty="0">
                <a:solidFill>
                  <a:schemeClr val="accent1">
                    <a:lumMod val="75000"/>
                  </a:schemeClr>
                </a:solidFill>
              </a:rPr>
              <a:t>Design Methodology</a:t>
            </a:r>
          </a:p>
        </p:txBody>
      </p:sp>
      <p:pic>
        <p:nvPicPr>
          <p:cNvPr id="7170" name="Picture 2" descr="Related image">
            <a:extLst>
              <a:ext uri="{FF2B5EF4-FFF2-40B4-BE49-F238E27FC236}">
                <a16:creationId xmlns:a16="http://schemas.microsoft.com/office/drawing/2014/main" id="{69119777-AC67-48B8-A440-D11A7A941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858" y="1649542"/>
            <a:ext cx="4762500" cy="3124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6FEC7E-9D49-43B7-96E6-36A10D9B2748}"/>
              </a:ext>
            </a:extLst>
          </p:cNvPr>
          <p:cNvSpPr txBox="1"/>
          <p:nvPr/>
        </p:nvSpPr>
        <p:spPr>
          <a:xfrm>
            <a:off x="2653736" y="5146808"/>
            <a:ext cx="6554743" cy="523220"/>
          </a:xfrm>
          <a:prstGeom prst="rect">
            <a:avLst/>
          </a:prstGeom>
          <a:noFill/>
        </p:spPr>
        <p:txBody>
          <a:bodyPr wrap="none" rtlCol="0">
            <a:spAutoFit/>
          </a:bodyPr>
          <a:lstStyle/>
          <a:p>
            <a:r>
              <a:rPr lang="en-SG" sz="2800" dirty="0">
                <a:solidFill>
                  <a:srgbClr val="FF0000"/>
                </a:solidFill>
              </a:rPr>
              <a:t>Help needed on Technical Complexity ideas </a:t>
            </a:r>
          </a:p>
        </p:txBody>
      </p:sp>
    </p:spTree>
    <p:extLst>
      <p:ext uri="{BB962C8B-B14F-4D97-AF65-F5344CB8AC3E}">
        <p14:creationId xmlns:p14="http://schemas.microsoft.com/office/powerpoint/2010/main" val="3780224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0BF8DE6-4050-4D71-8EA8-EF9112F714FD}"/>
              </a:ext>
            </a:extLst>
          </p:cNvPr>
          <p:cNvSpPr>
            <a:spLocks noGrp="1"/>
          </p:cNvSpPr>
          <p:nvPr>
            <p:ph type="title"/>
          </p:nvPr>
        </p:nvSpPr>
        <p:spPr/>
        <p:txBody>
          <a:bodyPr>
            <a:normAutofit fontScale="90000"/>
          </a:bodyPr>
          <a:lstStyle/>
          <a:p>
            <a:r>
              <a:rPr lang="en-SG" sz="4000" dirty="0"/>
              <a:t>Project Management</a:t>
            </a:r>
          </a:p>
        </p:txBody>
      </p:sp>
      <p:pic>
        <p:nvPicPr>
          <p:cNvPr id="3" name="Picture 2" descr="A picture containing object, clock&#10;&#10;Description generated with very high confidence">
            <a:extLst>
              <a:ext uri="{FF2B5EF4-FFF2-40B4-BE49-F238E27FC236}">
                <a16:creationId xmlns:a16="http://schemas.microsoft.com/office/drawing/2014/main" id="{72651503-A938-4A74-A281-EF24040AC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194" y="2748231"/>
            <a:ext cx="3245631" cy="3245631"/>
          </a:xfrm>
          <a:prstGeom prst="rect">
            <a:avLst/>
          </a:prstGeom>
        </p:spPr>
      </p:pic>
    </p:spTree>
    <p:extLst>
      <p:ext uri="{BB962C8B-B14F-4D97-AF65-F5344CB8AC3E}">
        <p14:creationId xmlns:p14="http://schemas.microsoft.com/office/powerpoint/2010/main" val="1514577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3D3E8-06D2-4082-93C0-D6767991B6EF}"/>
              </a:ext>
            </a:extLst>
          </p:cNvPr>
          <p:cNvSpPr>
            <a:spLocks noGrp="1"/>
          </p:cNvSpPr>
          <p:nvPr>
            <p:ph type="title"/>
          </p:nvPr>
        </p:nvSpPr>
        <p:spPr/>
        <p:txBody>
          <a:bodyPr/>
          <a:lstStyle/>
          <a:p>
            <a:r>
              <a:rPr lang="en-SG" dirty="0"/>
              <a:t>Project Status</a:t>
            </a:r>
          </a:p>
        </p:txBody>
      </p:sp>
      <p:pic>
        <p:nvPicPr>
          <p:cNvPr id="5" name="Picture 4" descr="A picture containing vector graphics&#10;&#10;Description generated with very high confidence">
            <a:extLst>
              <a:ext uri="{FF2B5EF4-FFF2-40B4-BE49-F238E27FC236}">
                <a16:creationId xmlns:a16="http://schemas.microsoft.com/office/drawing/2014/main" id="{DFE35A8A-FD12-422F-86DC-532227E5E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407" y="1985054"/>
            <a:ext cx="930533" cy="930533"/>
          </a:xfrm>
          <a:prstGeom prst="rect">
            <a:avLst/>
          </a:prstGeom>
        </p:spPr>
      </p:pic>
      <p:sp>
        <p:nvSpPr>
          <p:cNvPr id="6" name="TextBox 5">
            <a:extLst>
              <a:ext uri="{FF2B5EF4-FFF2-40B4-BE49-F238E27FC236}">
                <a16:creationId xmlns:a16="http://schemas.microsoft.com/office/drawing/2014/main" id="{8B9340F2-BFE1-4697-AE0E-95B52A3E82CC}"/>
              </a:ext>
            </a:extLst>
          </p:cNvPr>
          <p:cNvSpPr txBox="1"/>
          <p:nvPr/>
        </p:nvSpPr>
        <p:spPr>
          <a:xfrm>
            <a:off x="2383439" y="2265654"/>
            <a:ext cx="2231701" cy="369332"/>
          </a:xfrm>
          <a:prstGeom prst="rect">
            <a:avLst/>
          </a:prstGeom>
          <a:noFill/>
        </p:spPr>
        <p:txBody>
          <a:bodyPr wrap="none" rtlCol="0">
            <a:spAutoFit/>
          </a:bodyPr>
          <a:lstStyle/>
          <a:p>
            <a:r>
              <a:rPr lang="en-SG" b="1" dirty="0">
                <a:latin typeface="KG Blank Space Solid" panose="02000000000000000000" pitchFamily="2" charset="0"/>
              </a:rPr>
              <a:t>CURRENT SPRINT</a:t>
            </a:r>
          </a:p>
        </p:txBody>
      </p:sp>
      <p:pic>
        <p:nvPicPr>
          <p:cNvPr id="8" name="Picture 7" descr="A close up of a sign&#10;&#10;Description generated with very high confidence">
            <a:extLst>
              <a:ext uri="{FF2B5EF4-FFF2-40B4-BE49-F238E27FC236}">
                <a16:creationId xmlns:a16="http://schemas.microsoft.com/office/drawing/2014/main" id="{DEB5090F-5E74-4E67-AB7C-5D9AC489D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407" y="3469080"/>
            <a:ext cx="930533" cy="930533"/>
          </a:xfrm>
          <a:prstGeom prst="rect">
            <a:avLst/>
          </a:prstGeom>
        </p:spPr>
      </p:pic>
      <p:pic>
        <p:nvPicPr>
          <p:cNvPr id="10" name="Picture 9">
            <a:extLst>
              <a:ext uri="{FF2B5EF4-FFF2-40B4-BE49-F238E27FC236}">
                <a16:creationId xmlns:a16="http://schemas.microsoft.com/office/drawing/2014/main" id="{2FF39B7D-EB95-4AA0-96FD-97C88DAB3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407" y="4953106"/>
            <a:ext cx="939170" cy="939170"/>
          </a:xfrm>
          <a:prstGeom prst="rect">
            <a:avLst/>
          </a:prstGeom>
        </p:spPr>
      </p:pic>
      <p:sp>
        <p:nvSpPr>
          <p:cNvPr id="11" name="TextBox 10">
            <a:extLst>
              <a:ext uri="{FF2B5EF4-FFF2-40B4-BE49-F238E27FC236}">
                <a16:creationId xmlns:a16="http://schemas.microsoft.com/office/drawing/2014/main" id="{96CC16B9-8070-4B15-8F40-F9173B818E73}"/>
              </a:ext>
            </a:extLst>
          </p:cNvPr>
          <p:cNvSpPr txBox="1"/>
          <p:nvPr/>
        </p:nvSpPr>
        <p:spPr>
          <a:xfrm>
            <a:off x="2383439" y="3749680"/>
            <a:ext cx="3241593" cy="369332"/>
          </a:xfrm>
          <a:prstGeom prst="rect">
            <a:avLst/>
          </a:prstGeom>
          <a:noFill/>
        </p:spPr>
        <p:txBody>
          <a:bodyPr wrap="none" rtlCol="0">
            <a:spAutoFit/>
          </a:bodyPr>
          <a:lstStyle/>
          <a:p>
            <a:r>
              <a:rPr lang="en-SG" b="1" dirty="0">
                <a:latin typeface="KG Blank Space Solid" panose="02000000000000000000" pitchFamily="2" charset="0"/>
              </a:rPr>
              <a:t>Functionality Completion</a:t>
            </a:r>
          </a:p>
        </p:txBody>
      </p:sp>
      <p:sp>
        <p:nvSpPr>
          <p:cNvPr id="12" name="TextBox 11">
            <a:extLst>
              <a:ext uri="{FF2B5EF4-FFF2-40B4-BE49-F238E27FC236}">
                <a16:creationId xmlns:a16="http://schemas.microsoft.com/office/drawing/2014/main" id="{C0B0F1DD-F7ED-4AC2-815E-693ED012F8D9}"/>
              </a:ext>
            </a:extLst>
          </p:cNvPr>
          <p:cNvSpPr txBox="1"/>
          <p:nvPr/>
        </p:nvSpPr>
        <p:spPr>
          <a:xfrm>
            <a:off x="2383438" y="5238025"/>
            <a:ext cx="3140668" cy="369332"/>
          </a:xfrm>
          <a:prstGeom prst="rect">
            <a:avLst/>
          </a:prstGeom>
          <a:noFill/>
        </p:spPr>
        <p:txBody>
          <a:bodyPr wrap="none" rtlCol="0">
            <a:spAutoFit/>
          </a:bodyPr>
          <a:lstStyle/>
          <a:p>
            <a:r>
              <a:rPr lang="en-SG" b="1" dirty="0">
                <a:latin typeface="KG Blank Space Solid" panose="02000000000000000000" pitchFamily="2" charset="0"/>
              </a:rPr>
              <a:t>Completion Confidence </a:t>
            </a:r>
          </a:p>
        </p:txBody>
      </p:sp>
      <p:sp>
        <p:nvSpPr>
          <p:cNvPr id="13" name="Rectangle 12">
            <a:extLst>
              <a:ext uri="{FF2B5EF4-FFF2-40B4-BE49-F238E27FC236}">
                <a16:creationId xmlns:a16="http://schemas.microsoft.com/office/drawing/2014/main" id="{7FDE7F80-F32B-4A93-80F3-4C47378F39C6}"/>
              </a:ext>
            </a:extLst>
          </p:cNvPr>
          <p:cNvSpPr/>
          <p:nvPr/>
        </p:nvSpPr>
        <p:spPr>
          <a:xfrm>
            <a:off x="6235907" y="2268936"/>
            <a:ext cx="5381467" cy="369333"/>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60B7A4B3-646C-4F72-A521-A5E71E290441}"/>
              </a:ext>
            </a:extLst>
          </p:cNvPr>
          <p:cNvSpPr/>
          <p:nvPr/>
        </p:nvSpPr>
        <p:spPr>
          <a:xfrm>
            <a:off x="6235906" y="2265654"/>
            <a:ext cx="4272199" cy="372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A4FDD821-F8CC-4F13-AD7A-24C615111353}"/>
              </a:ext>
            </a:extLst>
          </p:cNvPr>
          <p:cNvSpPr/>
          <p:nvPr/>
        </p:nvSpPr>
        <p:spPr>
          <a:xfrm>
            <a:off x="6235907" y="3749679"/>
            <a:ext cx="5381467" cy="369333"/>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D982C60E-C0A5-4BB7-8230-EC196CF0E480}"/>
              </a:ext>
            </a:extLst>
          </p:cNvPr>
          <p:cNvSpPr/>
          <p:nvPr/>
        </p:nvSpPr>
        <p:spPr>
          <a:xfrm>
            <a:off x="6235906" y="3746397"/>
            <a:ext cx="4594487" cy="372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9D9681EC-63B4-44C0-924B-56BF3C07B740}"/>
              </a:ext>
            </a:extLst>
          </p:cNvPr>
          <p:cNvSpPr/>
          <p:nvPr/>
        </p:nvSpPr>
        <p:spPr>
          <a:xfrm>
            <a:off x="6202200" y="5241307"/>
            <a:ext cx="5381467" cy="369333"/>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7CFB2705-61B3-4C5E-91D5-09C8B2C589BB}"/>
              </a:ext>
            </a:extLst>
          </p:cNvPr>
          <p:cNvSpPr/>
          <p:nvPr/>
        </p:nvSpPr>
        <p:spPr>
          <a:xfrm>
            <a:off x="6202199" y="5238025"/>
            <a:ext cx="5381468" cy="3726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2A407128-6AFA-4C86-8E58-659E3D931222}"/>
              </a:ext>
            </a:extLst>
          </p:cNvPr>
          <p:cNvSpPr txBox="1"/>
          <p:nvPr/>
        </p:nvSpPr>
        <p:spPr>
          <a:xfrm>
            <a:off x="9618940" y="2268937"/>
            <a:ext cx="907621" cy="369332"/>
          </a:xfrm>
          <a:prstGeom prst="rect">
            <a:avLst/>
          </a:prstGeom>
          <a:noFill/>
        </p:spPr>
        <p:txBody>
          <a:bodyPr wrap="none" rtlCol="0">
            <a:spAutoFit/>
          </a:bodyPr>
          <a:lstStyle/>
          <a:p>
            <a:r>
              <a:rPr lang="en-SG" b="1" dirty="0">
                <a:latin typeface="KG Blank Space Solid" panose="02000000000000000000" pitchFamily="2" charset="0"/>
              </a:rPr>
              <a:t>9 of 11</a:t>
            </a:r>
          </a:p>
        </p:txBody>
      </p:sp>
      <p:sp>
        <p:nvSpPr>
          <p:cNvPr id="20" name="TextBox 19">
            <a:extLst>
              <a:ext uri="{FF2B5EF4-FFF2-40B4-BE49-F238E27FC236}">
                <a16:creationId xmlns:a16="http://schemas.microsoft.com/office/drawing/2014/main" id="{F7F9FEC7-A44B-42D2-B76E-21F5E758F7CE}"/>
              </a:ext>
            </a:extLst>
          </p:cNvPr>
          <p:cNvSpPr txBox="1"/>
          <p:nvPr/>
        </p:nvSpPr>
        <p:spPr>
          <a:xfrm>
            <a:off x="10159458" y="3753892"/>
            <a:ext cx="603050" cy="369332"/>
          </a:xfrm>
          <a:prstGeom prst="rect">
            <a:avLst/>
          </a:prstGeom>
          <a:noFill/>
        </p:spPr>
        <p:txBody>
          <a:bodyPr wrap="none" rtlCol="0">
            <a:spAutoFit/>
          </a:bodyPr>
          <a:lstStyle/>
          <a:p>
            <a:r>
              <a:rPr lang="en-SG" b="1" dirty="0">
                <a:latin typeface="KG Blank Space Solid" panose="02000000000000000000" pitchFamily="2" charset="0"/>
              </a:rPr>
              <a:t>85%</a:t>
            </a:r>
          </a:p>
        </p:txBody>
      </p:sp>
      <p:sp>
        <p:nvSpPr>
          <p:cNvPr id="21" name="TextBox 20">
            <a:extLst>
              <a:ext uri="{FF2B5EF4-FFF2-40B4-BE49-F238E27FC236}">
                <a16:creationId xmlns:a16="http://schemas.microsoft.com/office/drawing/2014/main" id="{EDD49A8B-F725-4102-87B8-5F0D48AFF936}"/>
              </a:ext>
            </a:extLst>
          </p:cNvPr>
          <p:cNvSpPr txBox="1"/>
          <p:nvPr/>
        </p:nvSpPr>
        <p:spPr>
          <a:xfrm>
            <a:off x="10882288" y="5260403"/>
            <a:ext cx="683200" cy="369332"/>
          </a:xfrm>
          <a:prstGeom prst="rect">
            <a:avLst/>
          </a:prstGeom>
          <a:noFill/>
        </p:spPr>
        <p:txBody>
          <a:bodyPr wrap="none" rtlCol="0">
            <a:spAutoFit/>
          </a:bodyPr>
          <a:lstStyle/>
          <a:p>
            <a:r>
              <a:rPr lang="en-SG" b="1" dirty="0">
                <a:latin typeface="KG Blank Space Solid" panose="02000000000000000000" pitchFamily="2" charset="0"/>
              </a:rPr>
              <a:t>100%</a:t>
            </a:r>
          </a:p>
        </p:txBody>
      </p:sp>
      <p:pic>
        <p:nvPicPr>
          <p:cNvPr id="8194" name="Picture 2" descr="Image result for fireworks png">
            <a:extLst>
              <a:ext uri="{FF2B5EF4-FFF2-40B4-BE49-F238E27FC236}">
                <a16:creationId xmlns:a16="http://schemas.microsoft.com/office/drawing/2014/main" id="{5326FC85-9A16-422E-8BDA-C06DF61851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2750" y="4576676"/>
            <a:ext cx="2412167" cy="210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971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3AC6-8150-480B-9B1C-1EF31CBDF804}"/>
              </a:ext>
            </a:extLst>
          </p:cNvPr>
          <p:cNvSpPr>
            <a:spLocks noGrp="1"/>
          </p:cNvSpPr>
          <p:nvPr>
            <p:ph type="title"/>
          </p:nvPr>
        </p:nvSpPr>
        <p:spPr>
          <a:xfrm>
            <a:off x="0" y="326037"/>
            <a:ext cx="5036693" cy="427219"/>
          </a:xfrm>
        </p:spPr>
        <p:txBody>
          <a:bodyPr/>
          <a:lstStyle/>
          <a:p>
            <a:r>
              <a:rPr lang="en-SG" dirty="0"/>
              <a:t>Timeline</a:t>
            </a:r>
          </a:p>
        </p:txBody>
      </p:sp>
      <p:pic>
        <p:nvPicPr>
          <p:cNvPr id="4" name="Picture 3" descr="A picture containing watch&#10;&#10;Description generated with high confidence">
            <a:extLst>
              <a:ext uri="{FF2B5EF4-FFF2-40B4-BE49-F238E27FC236}">
                <a16:creationId xmlns:a16="http://schemas.microsoft.com/office/drawing/2014/main" id="{917D48A4-8C04-490A-847A-2055433A0195}"/>
              </a:ext>
            </a:extLst>
          </p:cNvPr>
          <p:cNvPicPr>
            <a:picLocks noChangeAspect="1"/>
          </p:cNvPicPr>
          <p:nvPr/>
        </p:nvPicPr>
        <p:blipFill rotWithShape="1">
          <a:blip r:embed="rId2">
            <a:extLst>
              <a:ext uri="{28A0092B-C50C-407E-A947-70E740481C1C}">
                <a14:useLocalDpi xmlns:a14="http://schemas.microsoft.com/office/drawing/2010/main" val="0"/>
              </a:ext>
            </a:extLst>
          </a:blip>
          <a:srcRect t="42632" b="41838"/>
          <a:stretch/>
        </p:blipFill>
        <p:spPr>
          <a:xfrm>
            <a:off x="3378221" y="3657600"/>
            <a:ext cx="7793752" cy="532514"/>
          </a:xfrm>
          <a:prstGeom prst="rect">
            <a:avLst/>
          </a:prstGeom>
        </p:spPr>
      </p:pic>
      <p:cxnSp>
        <p:nvCxnSpPr>
          <p:cNvPr id="6" name="Straight Connector 5">
            <a:extLst>
              <a:ext uri="{FF2B5EF4-FFF2-40B4-BE49-F238E27FC236}">
                <a16:creationId xmlns:a16="http://schemas.microsoft.com/office/drawing/2014/main" id="{050CD6BB-DAE0-4607-BBF8-2FB4B65A3184}"/>
              </a:ext>
            </a:extLst>
          </p:cNvPr>
          <p:cNvCxnSpPr>
            <a:cxnSpLocks/>
          </p:cNvCxnSpPr>
          <p:nvPr/>
        </p:nvCxnSpPr>
        <p:spPr>
          <a:xfrm flipV="1">
            <a:off x="1967163" y="3344779"/>
            <a:ext cx="0" cy="403060"/>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8CA40AF-B34A-4C50-9A10-08D581757CB7}"/>
              </a:ext>
            </a:extLst>
          </p:cNvPr>
          <p:cNvSpPr/>
          <p:nvPr/>
        </p:nvSpPr>
        <p:spPr>
          <a:xfrm>
            <a:off x="965534" y="1588167"/>
            <a:ext cx="2003258" cy="1708484"/>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12" name="TextBox 11">
            <a:extLst>
              <a:ext uri="{FF2B5EF4-FFF2-40B4-BE49-F238E27FC236}">
                <a16:creationId xmlns:a16="http://schemas.microsoft.com/office/drawing/2014/main" id="{72EFFC87-A139-41A1-9070-529C2F900A3C}"/>
              </a:ext>
            </a:extLst>
          </p:cNvPr>
          <p:cNvSpPr txBox="1"/>
          <p:nvPr/>
        </p:nvSpPr>
        <p:spPr>
          <a:xfrm>
            <a:off x="1005377" y="1649603"/>
            <a:ext cx="2003257" cy="1600438"/>
          </a:xfrm>
          <a:prstGeom prst="rect">
            <a:avLst/>
          </a:prstGeom>
          <a:noFill/>
        </p:spPr>
        <p:txBody>
          <a:bodyPr wrap="square" rtlCol="0">
            <a:spAutoFit/>
          </a:bodyPr>
          <a:lstStyle/>
          <a:p>
            <a:r>
              <a:rPr lang="en-SG" sz="1400" b="1" u="sng" dirty="0"/>
              <a:t>Preparation (1/2)</a:t>
            </a:r>
          </a:p>
          <a:p>
            <a:r>
              <a:rPr lang="en-SG" sz="1200" dirty="0"/>
              <a:t>- Sponsor Engagement</a:t>
            </a:r>
            <a:br>
              <a:rPr lang="en-SG" sz="1200" dirty="0"/>
            </a:br>
            <a:r>
              <a:rPr lang="en-SG" sz="1200" dirty="0"/>
              <a:t>- Proposal Preparation</a:t>
            </a:r>
          </a:p>
          <a:p>
            <a:r>
              <a:rPr lang="en-SG" sz="1200" dirty="0"/>
              <a:t>- Creation of Wiki</a:t>
            </a:r>
            <a:br>
              <a:rPr lang="en-SG" sz="1200" dirty="0"/>
            </a:br>
            <a:r>
              <a:rPr lang="en-SG" sz="1200" dirty="0"/>
              <a:t>- Exploration of Technologies</a:t>
            </a:r>
            <a:br>
              <a:rPr lang="en-SG" sz="1200" dirty="0"/>
            </a:br>
            <a:r>
              <a:rPr lang="en-SG" sz="1200" dirty="0"/>
              <a:t>- Identifying Roles, Responsibilities and Expertise</a:t>
            </a:r>
          </a:p>
        </p:txBody>
      </p:sp>
      <p:cxnSp>
        <p:nvCxnSpPr>
          <p:cNvPr id="13" name="Straight Connector 12">
            <a:extLst>
              <a:ext uri="{FF2B5EF4-FFF2-40B4-BE49-F238E27FC236}">
                <a16:creationId xmlns:a16="http://schemas.microsoft.com/office/drawing/2014/main" id="{3F0240E2-AF25-4452-BFF7-9019F55B48B3}"/>
              </a:ext>
            </a:extLst>
          </p:cNvPr>
          <p:cNvCxnSpPr>
            <a:cxnSpLocks/>
          </p:cNvCxnSpPr>
          <p:nvPr/>
        </p:nvCxnSpPr>
        <p:spPr>
          <a:xfrm flipV="1">
            <a:off x="3521242" y="4044616"/>
            <a:ext cx="0" cy="403060"/>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66F24074-3B14-4B82-AF9B-7453D28D2E94}"/>
              </a:ext>
            </a:extLst>
          </p:cNvPr>
          <p:cNvSpPr/>
          <p:nvPr/>
        </p:nvSpPr>
        <p:spPr>
          <a:xfrm>
            <a:off x="2543676" y="4472951"/>
            <a:ext cx="2003258" cy="1499349"/>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15" name="TextBox 14">
            <a:extLst>
              <a:ext uri="{FF2B5EF4-FFF2-40B4-BE49-F238E27FC236}">
                <a16:creationId xmlns:a16="http://schemas.microsoft.com/office/drawing/2014/main" id="{A88B248C-9214-4668-9EE8-086B772BBCC3}"/>
              </a:ext>
            </a:extLst>
          </p:cNvPr>
          <p:cNvSpPr txBox="1"/>
          <p:nvPr/>
        </p:nvSpPr>
        <p:spPr>
          <a:xfrm>
            <a:off x="2583519" y="4534388"/>
            <a:ext cx="2003257" cy="1415772"/>
          </a:xfrm>
          <a:prstGeom prst="rect">
            <a:avLst/>
          </a:prstGeom>
          <a:noFill/>
        </p:spPr>
        <p:txBody>
          <a:bodyPr wrap="square" rtlCol="0">
            <a:spAutoFit/>
          </a:bodyPr>
          <a:lstStyle/>
          <a:p>
            <a:r>
              <a:rPr lang="en-SG" sz="1400" b="1" u="sng" dirty="0"/>
              <a:t>Preparation (2/2)</a:t>
            </a:r>
          </a:p>
          <a:p>
            <a:r>
              <a:rPr lang="en-SG" sz="1200" dirty="0"/>
              <a:t>- Sponsor Engagement</a:t>
            </a:r>
            <a:br>
              <a:rPr lang="en-SG" sz="1200" dirty="0"/>
            </a:br>
            <a:r>
              <a:rPr lang="en-SG" sz="1200" dirty="0"/>
              <a:t>- Proposal Preparation</a:t>
            </a:r>
            <a:br>
              <a:rPr lang="en-SG" sz="1200" dirty="0"/>
            </a:br>
            <a:r>
              <a:rPr lang="en-SG" sz="1200" dirty="0"/>
              <a:t>- Scope Definition</a:t>
            </a:r>
          </a:p>
          <a:p>
            <a:r>
              <a:rPr lang="en-SG" sz="1200" dirty="0"/>
              <a:t>- Business Process Diagram</a:t>
            </a:r>
            <a:br>
              <a:rPr lang="en-SG" sz="1200" dirty="0"/>
            </a:br>
            <a:r>
              <a:rPr lang="en-SG" sz="1200" dirty="0"/>
              <a:t>- Exploration of Technologies</a:t>
            </a:r>
            <a:br>
              <a:rPr lang="en-SG" sz="1200" dirty="0"/>
            </a:br>
            <a:r>
              <a:rPr lang="en-SG" sz="1200" dirty="0"/>
              <a:t>- Prototyping</a:t>
            </a:r>
          </a:p>
        </p:txBody>
      </p:sp>
      <p:sp>
        <p:nvSpPr>
          <p:cNvPr id="16" name="TextBox 15">
            <a:extLst>
              <a:ext uri="{FF2B5EF4-FFF2-40B4-BE49-F238E27FC236}">
                <a16:creationId xmlns:a16="http://schemas.microsoft.com/office/drawing/2014/main" id="{B97DAB7B-7C67-40E8-8435-9F3600B0698F}"/>
              </a:ext>
            </a:extLst>
          </p:cNvPr>
          <p:cNvSpPr txBox="1"/>
          <p:nvPr/>
        </p:nvSpPr>
        <p:spPr>
          <a:xfrm>
            <a:off x="1540222" y="4044611"/>
            <a:ext cx="914033" cy="307777"/>
          </a:xfrm>
          <a:prstGeom prst="rect">
            <a:avLst/>
          </a:prstGeom>
          <a:noFill/>
        </p:spPr>
        <p:txBody>
          <a:bodyPr wrap="none" rtlCol="0">
            <a:spAutoFit/>
          </a:bodyPr>
          <a:lstStyle/>
          <a:p>
            <a:r>
              <a:rPr lang="en-SG" sz="1400" dirty="0">
                <a:latin typeface="KG Blank Space Sketch" panose="02000000000000000000" pitchFamily="2" charset="0"/>
              </a:rPr>
              <a:t>22 May</a:t>
            </a:r>
          </a:p>
        </p:txBody>
      </p:sp>
      <p:sp>
        <p:nvSpPr>
          <p:cNvPr id="17" name="TextBox 16">
            <a:extLst>
              <a:ext uri="{FF2B5EF4-FFF2-40B4-BE49-F238E27FC236}">
                <a16:creationId xmlns:a16="http://schemas.microsoft.com/office/drawing/2014/main" id="{28587CD4-771B-439A-A55C-6F248AE5D560}"/>
              </a:ext>
            </a:extLst>
          </p:cNvPr>
          <p:cNvSpPr txBox="1"/>
          <p:nvPr/>
        </p:nvSpPr>
        <p:spPr>
          <a:xfrm>
            <a:off x="3094301" y="3441420"/>
            <a:ext cx="809837" cy="307777"/>
          </a:xfrm>
          <a:prstGeom prst="rect">
            <a:avLst/>
          </a:prstGeom>
          <a:noFill/>
        </p:spPr>
        <p:txBody>
          <a:bodyPr wrap="none" rtlCol="0">
            <a:spAutoFit/>
          </a:bodyPr>
          <a:lstStyle/>
          <a:p>
            <a:r>
              <a:rPr lang="en-SG" sz="1400" dirty="0">
                <a:latin typeface="KG Blank Space Sketch" panose="02000000000000000000" pitchFamily="2" charset="0"/>
              </a:rPr>
              <a:t>5 June</a:t>
            </a:r>
          </a:p>
        </p:txBody>
      </p:sp>
      <p:cxnSp>
        <p:nvCxnSpPr>
          <p:cNvPr id="18" name="Straight Connector 17">
            <a:extLst>
              <a:ext uri="{FF2B5EF4-FFF2-40B4-BE49-F238E27FC236}">
                <a16:creationId xmlns:a16="http://schemas.microsoft.com/office/drawing/2014/main" id="{9207D573-0075-4C2D-9D28-6DFBCDC692DC}"/>
              </a:ext>
            </a:extLst>
          </p:cNvPr>
          <p:cNvCxnSpPr>
            <a:cxnSpLocks/>
          </p:cNvCxnSpPr>
          <p:nvPr/>
        </p:nvCxnSpPr>
        <p:spPr>
          <a:xfrm flipV="1">
            <a:off x="5057273" y="2749217"/>
            <a:ext cx="0" cy="998623"/>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AB479B58-526E-4A6D-950E-6C8C062EEB34}"/>
              </a:ext>
            </a:extLst>
          </p:cNvPr>
          <p:cNvSpPr/>
          <p:nvPr/>
        </p:nvSpPr>
        <p:spPr>
          <a:xfrm>
            <a:off x="4059655" y="1590749"/>
            <a:ext cx="2003258" cy="1158467"/>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0" name="TextBox 19">
            <a:extLst>
              <a:ext uri="{FF2B5EF4-FFF2-40B4-BE49-F238E27FC236}">
                <a16:creationId xmlns:a16="http://schemas.microsoft.com/office/drawing/2014/main" id="{3794A15B-D698-4B31-AC1E-BF3E39E50B3E}"/>
              </a:ext>
            </a:extLst>
          </p:cNvPr>
          <p:cNvSpPr txBox="1"/>
          <p:nvPr/>
        </p:nvSpPr>
        <p:spPr>
          <a:xfrm>
            <a:off x="4128969" y="1652080"/>
            <a:ext cx="2003257" cy="1231106"/>
          </a:xfrm>
          <a:prstGeom prst="rect">
            <a:avLst/>
          </a:prstGeom>
          <a:noFill/>
        </p:spPr>
        <p:txBody>
          <a:bodyPr wrap="square" rtlCol="0">
            <a:spAutoFit/>
          </a:bodyPr>
          <a:lstStyle/>
          <a:p>
            <a:r>
              <a:rPr lang="en-SG" sz="1400" b="1" u="sng" dirty="0"/>
              <a:t>Sprint 1</a:t>
            </a:r>
          </a:p>
          <a:p>
            <a:r>
              <a:rPr lang="en-SG" sz="1200" dirty="0"/>
              <a:t>- Database Setup</a:t>
            </a:r>
            <a:br>
              <a:rPr lang="en-SG" sz="1200" dirty="0"/>
            </a:br>
            <a:r>
              <a:rPr lang="en-SG" sz="1200" dirty="0"/>
              <a:t>- Registration</a:t>
            </a:r>
          </a:p>
          <a:p>
            <a:r>
              <a:rPr lang="en-SG" sz="1200" dirty="0"/>
              <a:t>- Login/Logout</a:t>
            </a:r>
          </a:p>
          <a:p>
            <a:r>
              <a:rPr lang="en-SG" sz="1200" dirty="0"/>
              <a:t>- Profile Management</a:t>
            </a:r>
            <a:br>
              <a:rPr lang="en-SG" sz="1200" dirty="0"/>
            </a:br>
            <a:endParaRPr lang="en-SG" sz="1200" dirty="0"/>
          </a:p>
        </p:txBody>
      </p:sp>
      <p:sp>
        <p:nvSpPr>
          <p:cNvPr id="21" name="TextBox 20">
            <a:extLst>
              <a:ext uri="{FF2B5EF4-FFF2-40B4-BE49-F238E27FC236}">
                <a16:creationId xmlns:a16="http://schemas.microsoft.com/office/drawing/2014/main" id="{0A0E00F7-1B5A-4205-B84F-29F1DCCE1D97}"/>
              </a:ext>
            </a:extLst>
          </p:cNvPr>
          <p:cNvSpPr txBox="1"/>
          <p:nvPr/>
        </p:nvSpPr>
        <p:spPr>
          <a:xfrm>
            <a:off x="4682430" y="4034190"/>
            <a:ext cx="856325" cy="307777"/>
          </a:xfrm>
          <a:prstGeom prst="rect">
            <a:avLst/>
          </a:prstGeom>
          <a:noFill/>
        </p:spPr>
        <p:txBody>
          <a:bodyPr wrap="none" rtlCol="0">
            <a:spAutoFit/>
          </a:bodyPr>
          <a:lstStyle/>
          <a:p>
            <a:r>
              <a:rPr lang="en-SG" sz="1400" dirty="0">
                <a:latin typeface="KG Blank Space Sketch" panose="02000000000000000000" pitchFamily="2" charset="0"/>
              </a:rPr>
              <a:t>19 June</a:t>
            </a:r>
          </a:p>
        </p:txBody>
      </p:sp>
      <p:cxnSp>
        <p:nvCxnSpPr>
          <p:cNvPr id="22" name="Straight Connector 21">
            <a:extLst>
              <a:ext uri="{FF2B5EF4-FFF2-40B4-BE49-F238E27FC236}">
                <a16:creationId xmlns:a16="http://schemas.microsoft.com/office/drawing/2014/main" id="{A8A22CBC-0FEA-44B4-9CB5-FC95FFD00262}"/>
              </a:ext>
            </a:extLst>
          </p:cNvPr>
          <p:cNvCxnSpPr>
            <a:cxnSpLocks/>
          </p:cNvCxnSpPr>
          <p:nvPr/>
        </p:nvCxnSpPr>
        <p:spPr>
          <a:xfrm flipV="1">
            <a:off x="6605339" y="4044612"/>
            <a:ext cx="0" cy="403060"/>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00A628A-E670-4D94-AA59-0990A0A45306}"/>
              </a:ext>
            </a:extLst>
          </p:cNvPr>
          <p:cNvSpPr/>
          <p:nvPr/>
        </p:nvSpPr>
        <p:spPr>
          <a:xfrm>
            <a:off x="5589671" y="4501213"/>
            <a:ext cx="2003258" cy="1352150"/>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4" name="TextBox 23">
            <a:extLst>
              <a:ext uri="{FF2B5EF4-FFF2-40B4-BE49-F238E27FC236}">
                <a16:creationId xmlns:a16="http://schemas.microsoft.com/office/drawing/2014/main" id="{55A109A2-FCA4-4143-9CFF-8555D1AD0EC4}"/>
              </a:ext>
            </a:extLst>
          </p:cNvPr>
          <p:cNvSpPr txBox="1"/>
          <p:nvPr/>
        </p:nvSpPr>
        <p:spPr>
          <a:xfrm>
            <a:off x="5629514" y="4562650"/>
            <a:ext cx="2003257" cy="1231106"/>
          </a:xfrm>
          <a:prstGeom prst="rect">
            <a:avLst/>
          </a:prstGeom>
          <a:noFill/>
        </p:spPr>
        <p:txBody>
          <a:bodyPr wrap="square" rtlCol="0">
            <a:spAutoFit/>
          </a:bodyPr>
          <a:lstStyle/>
          <a:p>
            <a:r>
              <a:rPr lang="en-SG" sz="1400" b="1" u="sng" dirty="0"/>
              <a:t>Sprint 2</a:t>
            </a:r>
          </a:p>
          <a:p>
            <a:r>
              <a:rPr lang="en-SG" sz="1200" dirty="0"/>
              <a:t>- Product Catalogue</a:t>
            </a:r>
            <a:br>
              <a:rPr lang="en-SG" sz="1200" dirty="0"/>
            </a:br>
            <a:r>
              <a:rPr lang="en-SG" sz="1200" dirty="0"/>
              <a:t>- Quick View </a:t>
            </a:r>
          </a:p>
          <a:p>
            <a:r>
              <a:rPr lang="en-SG" sz="1200" dirty="0"/>
              <a:t>- Product Details</a:t>
            </a:r>
            <a:br>
              <a:rPr lang="en-SG" sz="1200" dirty="0"/>
            </a:br>
            <a:r>
              <a:rPr lang="en-SG" sz="1200" dirty="0"/>
              <a:t>- Filter/Sort/Search Product</a:t>
            </a:r>
            <a:br>
              <a:rPr lang="en-SG" sz="1200" dirty="0"/>
            </a:br>
            <a:r>
              <a:rPr lang="en-SG" sz="1200" dirty="0"/>
              <a:t>- Informational Webpages</a:t>
            </a:r>
          </a:p>
        </p:txBody>
      </p:sp>
      <p:pic>
        <p:nvPicPr>
          <p:cNvPr id="25" name="Picture 24" descr="A picture containing watch&#10;&#10;Description generated with high confidence">
            <a:extLst>
              <a:ext uri="{FF2B5EF4-FFF2-40B4-BE49-F238E27FC236}">
                <a16:creationId xmlns:a16="http://schemas.microsoft.com/office/drawing/2014/main" id="{DA2DA903-6E1F-4E98-9FAA-5AFD78117560}"/>
              </a:ext>
            </a:extLst>
          </p:cNvPr>
          <p:cNvPicPr>
            <a:picLocks noChangeAspect="1"/>
          </p:cNvPicPr>
          <p:nvPr/>
        </p:nvPicPr>
        <p:blipFill rotWithShape="1">
          <a:blip r:embed="rId2">
            <a:extLst>
              <a:ext uri="{28A0092B-C50C-407E-A947-70E740481C1C}">
                <a14:useLocalDpi xmlns:a14="http://schemas.microsoft.com/office/drawing/2010/main" val="0"/>
              </a:ext>
            </a:extLst>
          </a:blip>
          <a:srcRect t="40180" r="79923" b="43153"/>
          <a:stretch/>
        </p:blipFill>
        <p:spPr>
          <a:xfrm>
            <a:off x="1835933" y="3579396"/>
            <a:ext cx="1564714" cy="571500"/>
          </a:xfrm>
          <a:prstGeom prst="rect">
            <a:avLst/>
          </a:prstGeom>
        </p:spPr>
      </p:pic>
      <p:sp>
        <p:nvSpPr>
          <p:cNvPr id="26" name="TextBox 25">
            <a:extLst>
              <a:ext uri="{FF2B5EF4-FFF2-40B4-BE49-F238E27FC236}">
                <a16:creationId xmlns:a16="http://schemas.microsoft.com/office/drawing/2014/main" id="{B0010B94-78D6-4DD9-9CA7-A524F7D9D6B9}"/>
              </a:ext>
            </a:extLst>
          </p:cNvPr>
          <p:cNvSpPr txBox="1"/>
          <p:nvPr/>
        </p:nvSpPr>
        <p:spPr>
          <a:xfrm>
            <a:off x="6171400" y="3440063"/>
            <a:ext cx="740908" cy="307777"/>
          </a:xfrm>
          <a:prstGeom prst="rect">
            <a:avLst/>
          </a:prstGeom>
          <a:noFill/>
        </p:spPr>
        <p:txBody>
          <a:bodyPr wrap="none" rtlCol="0">
            <a:spAutoFit/>
          </a:bodyPr>
          <a:lstStyle/>
          <a:p>
            <a:r>
              <a:rPr lang="en-SG" sz="1400" dirty="0">
                <a:latin typeface="KG Blank Space Sketch" panose="02000000000000000000" pitchFamily="2" charset="0"/>
              </a:rPr>
              <a:t>3 July</a:t>
            </a:r>
          </a:p>
        </p:txBody>
      </p:sp>
      <p:cxnSp>
        <p:nvCxnSpPr>
          <p:cNvPr id="27" name="Straight Connector 26">
            <a:extLst>
              <a:ext uri="{FF2B5EF4-FFF2-40B4-BE49-F238E27FC236}">
                <a16:creationId xmlns:a16="http://schemas.microsoft.com/office/drawing/2014/main" id="{B0FDBB95-F4BF-499D-9678-164B6126EB21}"/>
              </a:ext>
            </a:extLst>
          </p:cNvPr>
          <p:cNvCxnSpPr>
            <a:cxnSpLocks/>
            <a:endCxn id="28" idx="2"/>
          </p:cNvCxnSpPr>
          <p:nvPr/>
        </p:nvCxnSpPr>
        <p:spPr>
          <a:xfrm flipV="1">
            <a:off x="8151394" y="2749216"/>
            <a:ext cx="4011" cy="99616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E02731C-6664-4E7D-AFB0-5AC2CF45FA08}"/>
              </a:ext>
            </a:extLst>
          </p:cNvPr>
          <p:cNvSpPr/>
          <p:nvPr/>
        </p:nvSpPr>
        <p:spPr>
          <a:xfrm>
            <a:off x="7153776" y="1588288"/>
            <a:ext cx="2003258" cy="1160928"/>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9" name="TextBox 28">
            <a:extLst>
              <a:ext uri="{FF2B5EF4-FFF2-40B4-BE49-F238E27FC236}">
                <a16:creationId xmlns:a16="http://schemas.microsoft.com/office/drawing/2014/main" id="{827EC0DD-A449-4612-9B4A-236C8F3C0EFC}"/>
              </a:ext>
            </a:extLst>
          </p:cNvPr>
          <p:cNvSpPr txBox="1"/>
          <p:nvPr/>
        </p:nvSpPr>
        <p:spPr>
          <a:xfrm>
            <a:off x="7193619" y="1649725"/>
            <a:ext cx="2003257" cy="1046440"/>
          </a:xfrm>
          <a:prstGeom prst="rect">
            <a:avLst/>
          </a:prstGeom>
          <a:noFill/>
        </p:spPr>
        <p:txBody>
          <a:bodyPr wrap="square" rtlCol="0">
            <a:spAutoFit/>
          </a:bodyPr>
          <a:lstStyle/>
          <a:p>
            <a:r>
              <a:rPr lang="en-SG" sz="1400" b="1" u="sng" dirty="0"/>
              <a:t>Sprint 3</a:t>
            </a:r>
          </a:p>
          <a:p>
            <a:r>
              <a:rPr lang="en-SG" sz="1200" dirty="0"/>
              <a:t>- Product Customization</a:t>
            </a:r>
          </a:p>
          <a:p>
            <a:r>
              <a:rPr lang="en-SG" sz="1200" dirty="0"/>
              <a:t>- QR Code Generator</a:t>
            </a:r>
            <a:br>
              <a:rPr lang="en-SG" sz="1200" dirty="0"/>
            </a:br>
            <a:r>
              <a:rPr lang="en-SG" sz="1200" dirty="0"/>
              <a:t>- Product Catalogue</a:t>
            </a:r>
            <a:br>
              <a:rPr lang="en-SG" sz="1200" dirty="0"/>
            </a:br>
            <a:r>
              <a:rPr lang="en-SG" sz="1200" dirty="0"/>
              <a:t>- Quick View</a:t>
            </a:r>
          </a:p>
        </p:txBody>
      </p:sp>
      <p:cxnSp>
        <p:nvCxnSpPr>
          <p:cNvPr id="30" name="Straight Connector 29">
            <a:extLst>
              <a:ext uri="{FF2B5EF4-FFF2-40B4-BE49-F238E27FC236}">
                <a16:creationId xmlns:a16="http://schemas.microsoft.com/office/drawing/2014/main" id="{9C62464E-0081-4913-9416-70C563B07769}"/>
              </a:ext>
            </a:extLst>
          </p:cNvPr>
          <p:cNvCxnSpPr>
            <a:cxnSpLocks/>
          </p:cNvCxnSpPr>
          <p:nvPr/>
        </p:nvCxnSpPr>
        <p:spPr>
          <a:xfrm flipV="1">
            <a:off x="9723523" y="4044611"/>
            <a:ext cx="0" cy="403060"/>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0150FC59-D9D7-4174-8925-8CF76BADB8A3}"/>
              </a:ext>
            </a:extLst>
          </p:cNvPr>
          <p:cNvSpPr/>
          <p:nvPr/>
        </p:nvSpPr>
        <p:spPr>
          <a:xfrm>
            <a:off x="8707855" y="4501213"/>
            <a:ext cx="2003258" cy="1352150"/>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32" name="TextBox 31">
            <a:extLst>
              <a:ext uri="{FF2B5EF4-FFF2-40B4-BE49-F238E27FC236}">
                <a16:creationId xmlns:a16="http://schemas.microsoft.com/office/drawing/2014/main" id="{DC9C861C-3BE8-4533-AC73-1208252628E9}"/>
              </a:ext>
            </a:extLst>
          </p:cNvPr>
          <p:cNvSpPr txBox="1"/>
          <p:nvPr/>
        </p:nvSpPr>
        <p:spPr>
          <a:xfrm>
            <a:off x="8747698" y="4562649"/>
            <a:ext cx="2003257" cy="1231106"/>
          </a:xfrm>
          <a:prstGeom prst="rect">
            <a:avLst/>
          </a:prstGeom>
          <a:noFill/>
        </p:spPr>
        <p:txBody>
          <a:bodyPr wrap="square" rtlCol="0">
            <a:spAutoFit/>
          </a:bodyPr>
          <a:lstStyle/>
          <a:p>
            <a:r>
              <a:rPr lang="en-SG" sz="1400" b="1" u="sng" dirty="0"/>
              <a:t>Sprint 4</a:t>
            </a:r>
          </a:p>
          <a:p>
            <a:r>
              <a:rPr lang="en-SG" sz="1200" dirty="0"/>
              <a:t>- Admin Product List</a:t>
            </a:r>
            <a:br>
              <a:rPr lang="en-SG" sz="1200" dirty="0"/>
            </a:br>
            <a:r>
              <a:rPr lang="en-SG" sz="1200" dirty="0"/>
              <a:t>- Admin Product Details</a:t>
            </a:r>
            <a:br>
              <a:rPr lang="en-SG" sz="1200" dirty="0"/>
            </a:br>
            <a:r>
              <a:rPr lang="en-SG" sz="1200" dirty="0"/>
              <a:t>- Admin Add Products</a:t>
            </a:r>
          </a:p>
          <a:p>
            <a:r>
              <a:rPr lang="en-SG" sz="1200" dirty="0"/>
              <a:t>- Admin Edit Products</a:t>
            </a:r>
          </a:p>
          <a:p>
            <a:r>
              <a:rPr lang="en-SG" sz="1200" dirty="0"/>
              <a:t>- AWS S3 Deployment</a:t>
            </a:r>
          </a:p>
        </p:txBody>
      </p:sp>
      <p:sp>
        <p:nvSpPr>
          <p:cNvPr id="33" name="TextBox 32">
            <a:extLst>
              <a:ext uri="{FF2B5EF4-FFF2-40B4-BE49-F238E27FC236}">
                <a16:creationId xmlns:a16="http://schemas.microsoft.com/office/drawing/2014/main" id="{AD4866CF-A906-4386-80B9-DE93488B0876}"/>
              </a:ext>
            </a:extLst>
          </p:cNvPr>
          <p:cNvSpPr txBox="1"/>
          <p:nvPr/>
        </p:nvSpPr>
        <p:spPr>
          <a:xfrm>
            <a:off x="7812190" y="4058200"/>
            <a:ext cx="772969" cy="307777"/>
          </a:xfrm>
          <a:prstGeom prst="rect">
            <a:avLst/>
          </a:prstGeom>
          <a:noFill/>
        </p:spPr>
        <p:txBody>
          <a:bodyPr wrap="none" rtlCol="0">
            <a:spAutoFit/>
          </a:bodyPr>
          <a:lstStyle/>
          <a:p>
            <a:r>
              <a:rPr lang="en-SG" sz="1400" dirty="0">
                <a:latin typeface="KG Blank Space Sketch" panose="02000000000000000000" pitchFamily="2" charset="0"/>
              </a:rPr>
              <a:t>17 July</a:t>
            </a:r>
          </a:p>
        </p:txBody>
      </p:sp>
      <p:sp>
        <p:nvSpPr>
          <p:cNvPr id="34" name="TextBox 33">
            <a:extLst>
              <a:ext uri="{FF2B5EF4-FFF2-40B4-BE49-F238E27FC236}">
                <a16:creationId xmlns:a16="http://schemas.microsoft.com/office/drawing/2014/main" id="{D2D0D7B6-ED46-406A-A616-D9623E22CD8C}"/>
              </a:ext>
            </a:extLst>
          </p:cNvPr>
          <p:cNvSpPr txBox="1"/>
          <p:nvPr/>
        </p:nvSpPr>
        <p:spPr>
          <a:xfrm>
            <a:off x="9362841" y="3434910"/>
            <a:ext cx="782587" cy="307777"/>
          </a:xfrm>
          <a:prstGeom prst="rect">
            <a:avLst/>
          </a:prstGeom>
          <a:noFill/>
        </p:spPr>
        <p:txBody>
          <a:bodyPr wrap="none" rtlCol="0">
            <a:spAutoFit/>
          </a:bodyPr>
          <a:lstStyle/>
          <a:p>
            <a:r>
              <a:rPr lang="en-SG" sz="1400" dirty="0">
                <a:latin typeface="KG Blank Space Sketch" panose="02000000000000000000" pitchFamily="2" charset="0"/>
              </a:rPr>
              <a:t>31 July</a:t>
            </a:r>
          </a:p>
        </p:txBody>
      </p:sp>
      <p:cxnSp>
        <p:nvCxnSpPr>
          <p:cNvPr id="37" name="Straight Connector 36">
            <a:extLst>
              <a:ext uri="{FF2B5EF4-FFF2-40B4-BE49-F238E27FC236}">
                <a16:creationId xmlns:a16="http://schemas.microsoft.com/office/drawing/2014/main" id="{5A8F95BE-36BA-4087-B745-9944982BD6B6}"/>
              </a:ext>
            </a:extLst>
          </p:cNvPr>
          <p:cNvCxnSpPr>
            <a:cxnSpLocks/>
          </p:cNvCxnSpPr>
          <p:nvPr/>
        </p:nvCxnSpPr>
        <p:spPr>
          <a:xfrm flipV="1">
            <a:off x="10630920" y="3578085"/>
            <a:ext cx="0" cy="26382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2A38582F-8277-489D-9A45-DC76BE53956A}"/>
              </a:ext>
            </a:extLst>
          </p:cNvPr>
          <p:cNvSpPr/>
          <p:nvPr/>
        </p:nvSpPr>
        <p:spPr>
          <a:xfrm>
            <a:off x="10174573" y="3044204"/>
            <a:ext cx="722260" cy="505936"/>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600" dirty="0"/>
              <a:t>UAT 1</a:t>
            </a:r>
          </a:p>
        </p:txBody>
      </p:sp>
      <p:sp>
        <p:nvSpPr>
          <p:cNvPr id="39" name="TextBox 38">
            <a:extLst>
              <a:ext uri="{FF2B5EF4-FFF2-40B4-BE49-F238E27FC236}">
                <a16:creationId xmlns:a16="http://schemas.microsoft.com/office/drawing/2014/main" id="{DFD308AA-5059-48FA-ADE9-31652A8DACFE}"/>
              </a:ext>
            </a:extLst>
          </p:cNvPr>
          <p:cNvSpPr txBox="1"/>
          <p:nvPr/>
        </p:nvSpPr>
        <p:spPr>
          <a:xfrm>
            <a:off x="10245814" y="3319494"/>
            <a:ext cx="574196" cy="230832"/>
          </a:xfrm>
          <a:prstGeom prst="rect">
            <a:avLst/>
          </a:prstGeom>
          <a:noFill/>
        </p:spPr>
        <p:txBody>
          <a:bodyPr wrap="none" rtlCol="0">
            <a:spAutoFit/>
          </a:bodyPr>
          <a:lstStyle/>
          <a:p>
            <a:r>
              <a:rPr lang="en-SG" sz="900" dirty="0">
                <a:latin typeface="KG Blank Space Sketch" panose="02000000000000000000" pitchFamily="2" charset="0"/>
              </a:rPr>
              <a:t>19 Aug</a:t>
            </a:r>
          </a:p>
        </p:txBody>
      </p:sp>
    </p:spTree>
    <p:extLst>
      <p:ext uri="{BB962C8B-B14F-4D97-AF65-F5344CB8AC3E}">
        <p14:creationId xmlns:p14="http://schemas.microsoft.com/office/powerpoint/2010/main" val="3628815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3AC6-8150-480B-9B1C-1EF31CBDF804}"/>
              </a:ext>
            </a:extLst>
          </p:cNvPr>
          <p:cNvSpPr>
            <a:spLocks noGrp="1"/>
          </p:cNvSpPr>
          <p:nvPr>
            <p:ph type="title"/>
          </p:nvPr>
        </p:nvSpPr>
        <p:spPr/>
        <p:txBody>
          <a:bodyPr/>
          <a:lstStyle/>
          <a:p>
            <a:r>
              <a:rPr lang="en-SG" dirty="0"/>
              <a:t>Timeline (Previous Schedule)</a:t>
            </a:r>
          </a:p>
        </p:txBody>
      </p:sp>
      <p:pic>
        <p:nvPicPr>
          <p:cNvPr id="4" name="Picture 3" descr="A picture containing watch&#10;&#10;Description generated with high confidence">
            <a:extLst>
              <a:ext uri="{FF2B5EF4-FFF2-40B4-BE49-F238E27FC236}">
                <a16:creationId xmlns:a16="http://schemas.microsoft.com/office/drawing/2014/main" id="{917D48A4-8C04-490A-847A-2055433A0195}"/>
              </a:ext>
            </a:extLst>
          </p:cNvPr>
          <p:cNvPicPr>
            <a:picLocks noChangeAspect="1"/>
          </p:cNvPicPr>
          <p:nvPr/>
        </p:nvPicPr>
        <p:blipFill rotWithShape="1">
          <a:blip r:embed="rId2">
            <a:extLst>
              <a:ext uri="{28A0092B-C50C-407E-A947-70E740481C1C}">
                <a14:useLocalDpi xmlns:a14="http://schemas.microsoft.com/office/drawing/2010/main" val="0"/>
              </a:ext>
            </a:extLst>
          </a:blip>
          <a:srcRect t="42632" b="41838"/>
          <a:stretch/>
        </p:blipFill>
        <p:spPr>
          <a:xfrm>
            <a:off x="4124175" y="3656705"/>
            <a:ext cx="7793752" cy="532514"/>
          </a:xfrm>
          <a:prstGeom prst="rect">
            <a:avLst/>
          </a:prstGeom>
        </p:spPr>
      </p:pic>
      <p:cxnSp>
        <p:nvCxnSpPr>
          <p:cNvPr id="6" name="Straight Connector 5">
            <a:extLst>
              <a:ext uri="{FF2B5EF4-FFF2-40B4-BE49-F238E27FC236}">
                <a16:creationId xmlns:a16="http://schemas.microsoft.com/office/drawing/2014/main" id="{050CD6BB-DAE0-4607-BBF8-2FB4B65A3184}"/>
              </a:ext>
            </a:extLst>
          </p:cNvPr>
          <p:cNvCxnSpPr>
            <a:cxnSpLocks/>
          </p:cNvCxnSpPr>
          <p:nvPr/>
        </p:nvCxnSpPr>
        <p:spPr>
          <a:xfrm flipV="1">
            <a:off x="1142995" y="2568742"/>
            <a:ext cx="0" cy="1179097"/>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8CA40AF-B34A-4C50-9A10-08D581757CB7}"/>
              </a:ext>
            </a:extLst>
          </p:cNvPr>
          <p:cNvSpPr/>
          <p:nvPr/>
        </p:nvSpPr>
        <p:spPr>
          <a:xfrm>
            <a:off x="141366" y="1588167"/>
            <a:ext cx="2003258" cy="980575"/>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cxnSp>
        <p:nvCxnSpPr>
          <p:cNvPr id="13" name="Straight Connector 12">
            <a:extLst>
              <a:ext uri="{FF2B5EF4-FFF2-40B4-BE49-F238E27FC236}">
                <a16:creationId xmlns:a16="http://schemas.microsoft.com/office/drawing/2014/main" id="{3F0240E2-AF25-4452-BFF7-9019F55B48B3}"/>
              </a:ext>
            </a:extLst>
          </p:cNvPr>
          <p:cNvCxnSpPr>
            <a:cxnSpLocks/>
          </p:cNvCxnSpPr>
          <p:nvPr/>
        </p:nvCxnSpPr>
        <p:spPr>
          <a:xfrm flipV="1">
            <a:off x="2697074" y="4044616"/>
            <a:ext cx="0" cy="403060"/>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66F24074-3B14-4B82-AF9B-7453D28D2E94}"/>
              </a:ext>
            </a:extLst>
          </p:cNvPr>
          <p:cNvSpPr/>
          <p:nvPr/>
        </p:nvSpPr>
        <p:spPr>
          <a:xfrm>
            <a:off x="1316450" y="4447671"/>
            <a:ext cx="2761247" cy="1753324"/>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15" name="TextBox 14">
            <a:extLst>
              <a:ext uri="{FF2B5EF4-FFF2-40B4-BE49-F238E27FC236}">
                <a16:creationId xmlns:a16="http://schemas.microsoft.com/office/drawing/2014/main" id="{A88B248C-9214-4668-9EE8-086B772BBCC3}"/>
              </a:ext>
            </a:extLst>
          </p:cNvPr>
          <p:cNvSpPr txBox="1"/>
          <p:nvPr/>
        </p:nvSpPr>
        <p:spPr>
          <a:xfrm>
            <a:off x="1485896" y="4534388"/>
            <a:ext cx="2556710" cy="1600438"/>
          </a:xfrm>
          <a:prstGeom prst="rect">
            <a:avLst/>
          </a:prstGeom>
          <a:noFill/>
        </p:spPr>
        <p:txBody>
          <a:bodyPr wrap="square" rtlCol="0">
            <a:spAutoFit/>
          </a:bodyPr>
          <a:lstStyle/>
          <a:p>
            <a:r>
              <a:rPr lang="en-SG" sz="1400" b="1" u="sng" dirty="0"/>
              <a:t>Sprint 6</a:t>
            </a:r>
          </a:p>
          <a:p>
            <a:r>
              <a:rPr lang="en-SG" sz="1200" dirty="0"/>
              <a:t>- Factory Order Tracking Dashboard</a:t>
            </a:r>
            <a:br>
              <a:rPr lang="en-SG" sz="1200" dirty="0"/>
            </a:br>
            <a:r>
              <a:rPr lang="en-SG" sz="1200" dirty="0"/>
              <a:t>   - Production Process</a:t>
            </a:r>
            <a:br>
              <a:rPr lang="en-SG" sz="1200" dirty="0"/>
            </a:br>
            <a:r>
              <a:rPr lang="en-SG" sz="1200" dirty="0"/>
              <a:t>   - Packaging Process</a:t>
            </a:r>
            <a:br>
              <a:rPr lang="en-SG" sz="1200" dirty="0"/>
            </a:br>
            <a:r>
              <a:rPr lang="en-SG" sz="1200" dirty="0"/>
              <a:t>   - Shipping Process</a:t>
            </a:r>
            <a:br>
              <a:rPr lang="en-SG" sz="1200" dirty="0"/>
            </a:br>
            <a:r>
              <a:rPr lang="en-SG" sz="1200" dirty="0"/>
              <a:t>- Customer Order Tracking Dashboard</a:t>
            </a:r>
            <a:br>
              <a:rPr lang="en-SG" sz="1200" dirty="0"/>
            </a:br>
            <a:r>
              <a:rPr lang="en-SG" sz="1200" dirty="0"/>
              <a:t>   - Current Order Status</a:t>
            </a:r>
            <a:br>
              <a:rPr lang="en-SG" sz="1200" dirty="0"/>
            </a:br>
            <a:r>
              <a:rPr lang="en-SG" sz="1200" dirty="0"/>
              <a:t>   - Estimated Order Arrival Time</a:t>
            </a:r>
          </a:p>
        </p:txBody>
      </p:sp>
      <p:sp>
        <p:nvSpPr>
          <p:cNvPr id="16" name="TextBox 15">
            <a:extLst>
              <a:ext uri="{FF2B5EF4-FFF2-40B4-BE49-F238E27FC236}">
                <a16:creationId xmlns:a16="http://schemas.microsoft.com/office/drawing/2014/main" id="{B97DAB7B-7C67-40E8-8435-9F3600B0698F}"/>
              </a:ext>
            </a:extLst>
          </p:cNvPr>
          <p:cNvSpPr txBox="1"/>
          <p:nvPr/>
        </p:nvSpPr>
        <p:spPr>
          <a:xfrm>
            <a:off x="716054" y="4044611"/>
            <a:ext cx="795411" cy="307777"/>
          </a:xfrm>
          <a:prstGeom prst="rect">
            <a:avLst/>
          </a:prstGeom>
          <a:noFill/>
        </p:spPr>
        <p:txBody>
          <a:bodyPr wrap="none" rtlCol="0">
            <a:spAutoFit/>
          </a:bodyPr>
          <a:lstStyle/>
          <a:p>
            <a:r>
              <a:rPr lang="en-SG" sz="1400" dirty="0">
                <a:latin typeface="KG Blank Space Sketch" panose="02000000000000000000" pitchFamily="2" charset="0"/>
              </a:rPr>
              <a:t>14 Aug</a:t>
            </a:r>
          </a:p>
        </p:txBody>
      </p:sp>
      <p:sp>
        <p:nvSpPr>
          <p:cNvPr id="17" name="TextBox 16">
            <a:extLst>
              <a:ext uri="{FF2B5EF4-FFF2-40B4-BE49-F238E27FC236}">
                <a16:creationId xmlns:a16="http://schemas.microsoft.com/office/drawing/2014/main" id="{28587CD4-771B-439A-A55C-6F248AE5D560}"/>
              </a:ext>
            </a:extLst>
          </p:cNvPr>
          <p:cNvSpPr txBox="1"/>
          <p:nvPr/>
        </p:nvSpPr>
        <p:spPr>
          <a:xfrm>
            <a:off x="2270133" y="3441420"/>
            <a:ext cx="857927" cy="307777"/>
          </a:xfrm>
          <a:prstGeom prst="rect">
            <a:avLst/>
          </a:prstGeom>
          <a:noFill/>
        </p:spPr>
        <p:txBody>
          <a:bodyPr wrap="none" rtlCol="0">
            <a:spAutoFit/>
          </a:bodyPr>
          <a:lstStyle/>
          <a:p>
            <a:r>
              <a:rPr lang="en-SG" sz="1400" dirty="0">
                <a:latin typeface="KG Blank Space Sketch" panose="02000000000000000000" pitchFamily="2" charset="0"/>
              </a:rPr>
              <a:t>28 Aug</a:t>
            </a:r>
          </a:p>
        </p:txBody>
      </p:sp>
      <p:cxnSp>
        <p:nvCxnSpPr>
          <p:cNvPr id="18" name="Straight Connector 17">
            <a:extLst>
              <a:ext uri="{FF2B5EF4-FFF2-40B4-BE49-F238E27FC236}">
                <a16:creationId xmlns:a16="http://schemas.microsoft.com/office/drawing/2014/main" id="{9207D573-0075-4C2D-9D28-6DFBCDC692DC}"/>
              </a:ext>
            </a:extLst>
          </p:cNvPr>
          <p:cNvCxnSpPr>
            <a:cxnSpLocks/>
          </p:cNvCxnSpPr>
          <p:nvPr/>
        </p:nvCxnSpPr>
        <p:spPr>
          <a:xfrm flipV="1">
            <a:off x="4233105" y="2860079"/>
            <a:ext cx="0" cy="887760"/>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AB479B58-526E-4A6D-950E-6C8C062EEB34}"/>
              </a:ext>
            </a:extLst>
          </p:cNvPr>
          <p:cNvSpPr/>
          <p:nvPr/>
        </p:nvSpPr>
        <p:spPr>
          <a:xfrm>
            <a:off x="2697074" y="1151595"/>
            <a:ext cx="3138237" cy="1708484"/>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0" name="TextBox 19">
            <a:extLst>
              <a:ext uri="{FF2B5EF4-FFF2-40B4-BE49-F238E27FC236}">
                <a16:creationId xmlns:a16="http://schemas.microsoft.com/office/drawing/2014/main" id="{3794A15B-D698-4B31-AC1E-BF3E39E50B3E}"/>
              </a:ext>
            </a:extLst>
          </p:cNvPr>
          <p:cNvSpPr txBox="1"/>
          <p:nvPr/>
        </p:nvSpPr>
        <p:spPr>
          <a:xfrm>
            <a:off x="2697074" y="1213959"/>
            <a:ext cx="3264569" cy="1785104"/>
          </a:xfrm>
          <a:prstGeom prst="rect">
            <a:avLst/>
          </a:prstGeom>
          <a:noFill/>
        </p:spPr>
        <p:txBody>
          <a:bodyPr wrap="square" rtlCol="0">
            <a:spAutoFit/>
          </a:bodyPr>
          <a:lstStyle/>
          <a:p>
            <a:r>
              <a:rPr lang="en-SG" sz="1400" b="1" u="sng" dirty="0"/>
              <a:t>Sprint 7</a:t>
            </a:r>
          </a:p>
          <a:p>
            <a:r>
              <a:rPr lang="en-SG" sz="1200" dirty="0"/>
              <a:t>- Analytics Dashboard Module</a:t>
            </a:r>
            <a:br>
              <a:rPr lang="en-SG" sz="1200" dirty="0"/>
            </a:br>
            <a:r>
              <a:rPr lang="en-SG" sz="1200" dirty="0"/>
              <a:t>Customer Profiling </a:t>
            </a:r>
            <a:r>
              <a:rPr lang="en-SG" sz="1000" dirty="0"/>
              <a:t>(Unsupervised Learning)</a:t>
            </a:r>
            <a:br>
              <a:rPr lang="en-SG" sz="1000" dirty="0"/>
            </a:br>
            <a:r>
              <a:rPr lang="en-SG" sz="1200" dirty="0"/>
              <a:t>Sales Analytics </a:t>
            </a:r>
            <a:r>
              <a:rPr lang="en-SG" sz="1000" dirty="0"/>
              <a:t>(Unsupervised Learning)</a:t>
            </a:r>
            <a:br>
              <a:rPr lang="en-SG" sz="700" dirty="0"/>
            </a:br>
            <a:r>
              <a:rPr lang="en-SG" sz="1200" dirty="0"/>
              <a:t>Business Performance Charts </a:t>
            </a:r>
            <a:r>
              <a:rPr lang="en-SG" sz="1000" dirty="0"/>
              <a:t>(Descriptive Analytics)</a:t>
            </a:r>
            <a:br>
              <a:rPr lang="en-SG" sz="1000" dirty="0"/>
            </a:br>
            <a:r>
              <a:rPr lang="en-SG" sz="1200" dirty="0"/>
              <a:t>Sales and Demand Forecasting </a:t>
            </a:r>
            <a:r>
              <a:rPr lang="en-SG" sz="1000" dirty="0"/>
              <a:t>(Predictive Analytics)</a:t>
            </a:r>
            <a:br>
              <a:rPr lang="en-SG" sz="1000" dirty="0"/>
            </a:br>
            <a:r>
              <a:rPr lang="en-SG" sz="1200" dirty="0"/>
              <a:t>Web Traffic </a:t>
            </a:r>
            <a:r>
              <a:rPr lang="en-SG" sz="1000" dirty="0"/>
              <a:t>(Google Analytics)</a:t>
            </a:r>
            <a:br>
              <a:rPr lang="en-SG" sz="1200" dirty="0"/>
            </a:br>
            <a:br>
              <a:rPr lang="en-SG" sz="1200" dirty="0"/>
            </a:br>
            <a:endParaRPr lang="en-SG" sz="1200" dirty="0"/>
          </a:p>
        </p:txBody>
      </p:sp>
      <p:sp>
        <p:nvSpPr>
          <p:cNvPr id="21" name="TextBox 20">
            <a:extLst>
              <a:ext uri="{FF2B5EF4-FFF2-40B4-BE49-F238E27FC236}">
                <a16:creationId xmlns:a16="http://schemas.microsoft.com/office/drawing/2014/main" id="{0A0E00F7-1B5A-4205-B84F-29F1DCCE1D97}"/>
              </a:ext>
            </a:extLst>
          </p:cNvPr>
          <p:cNvSpPr txBox="1"/>
          <p:nvPr/>
        </p:nvSpPr>
        <p:spPr>
          <a:xfrm>
            <a:off x="3858262" y="4034190"/>
            <a:ext cx="769506" cy="307777"/>
          </a:xfrm>
          <a:prstGeom prst="rect">
            <a:avLst/>
          </a:prstGeom>
          <a:noFill/>
        </p:spPr>
        <p:txBody>
          <a:bodyPr wrap="none" rtlCol="0">
            <a:spAutoFit/>
          </a:bodyPr>
          <a:lstStyle/>
          <a:p>
            <a:r>
              <a:rPr lang="en-SG" sz="1400" dirty="0">
                <a:latin typeface="KG Blank Space Sketch" panose="02000000000000000000" pitchFamily="2" charset="0"/>
              </a:rPr>
              <a:t>11 Sept</a:t>
            </a:r>
          </a:p>
        </p:txBody>
      </p:sp>
      <p:cxnSp>
        <p:nvCxnSpPr>
          <p:cNvPr id="22" name="Straight Connector 21">
            <a:extLst>
              <a:ext uri="{FF2B5EF4-FFF2-40B4-BE49-F238E27FC236}">
                <a16:creationId xmlns:a16="http://schemas.microsoft.com/office/drawing/2014/main" id="{A8A22CBC-0FEA-44B4-9CB5-FC95FFD00262}"/>
              </a:ext>
            </a:extLst>
          </p:cNvPr>
          <p:cNvCxnSpPr>
            <a:cxnSpLocks/>
          </p:cNvCxnSpPr>
          <p:nvPr/>
        </p:nvCxnSpPr>
        <p:spPr>
          <a:xfrm flipV="1">
            <a:off x="5805235" y="4063060"/>
            <a:ext cx="0" cy="85224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00A628A-E670-4D94-AA59-0990A0A45306}"/>
              </a:ext>
            </a:extLst>
          </p:cNvPr>
          <p:cNvSpPr/>
          <p:nvPr/>
        </p:nvSpPr>
        <p:spPr>
          <a:xfrm>
            <a:off x="4464729" y="4957369"/>
            <a:ext cx="2791326" cy="1708484"/>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4" name="TextBox 23">
            <a:extLst>
              <a:ext uri="{FF2B5EF4-FFF2-40B4-BE49-F238E27FC236}">
                <a16:creationId xmlns:a16="http://schemas.microsoft.com/office/drawing/2014/main" id="{55A109A2-FCA4-4143-9CFF-8555D1AD0EC4}"/>
              </a:ext>
            </a:extLst>
          </p:cNvPr>
          <p:cNvSpPr txBox="1"/>
          <p:nvPr/>
        </p:nvSpPr>
        <p:spPr>
          <a:xfrm>
            <a:off x="4607842" y="5018805"/>
            <a:ext cx="2600087" cy="1600438"/>
          </a:xfrm>
          <a:prstGeom prst="rect">
            <a:avLst/>
          </a:prstGeom>
          <a:noFill/>
        </p:spPr>
        <p:txBody>
          <a:bodyPr wrap="square" rtlCol="0">
            <a:spAutoFit/>
          </a:bodyPr>
          <a:lstStyle/>
          <a:p>
            <a:r>
              <a:rPr lang="en-SG" sz="1400" b="1" u="sng" dirty="0"/>
              <a:t>Sprint 8</a:t>
            </a:r>
          </a:p>
          <a:p>
            <a:r>
              <a:rPr lang="en-SG" sz="1200" dirty="0"/>
              <a:t>- Virtual Reality</a:t>
            </a:r>
            <a:br>
              <a:rPr lang="en-SG" sz="1200" dirty="0"/>
            </a:br>
            <a:r>
              <a:rPr lang="en-SG" sz="1200" dirty="0"/>
              <a:t>3D Modelling and Customization</a:t>
            </a:r>
            <a:br>
              <a:rPr lang="en-SG" sz="1200" dirty="0"/>
            </a:br>
            <a:r>
              <a:rPr lang="en-SG" sz="1200" dirty="0"/>
              <a:t>Integration of VR on web application</a:t>
            </a:r>
            <a:br>
              <a:rPr lang="en-SG" sz="1200" dirty="0"/>
            </a:br>
            <a:r>
              <a:rPr lang="en-SG" sz="1200" dirty="0"/>
              <a:t>- Naked Eye 3D</a:t>
            </a:r>
            <a:br>
              <a:rPr lang="en-SG" sz="1200" dirty="0"/>
            </a:br>
            <a:r>
              <a:rPr lang="en-SG" sz="1200" dirty="0"/>
              <a:t>Integration of VR model on Naked Eye 3D device</a:t>
            </a:r>
            <a:br>
              <a:rPr lang="en-SG" sz="1200" dirty="0"/>
            </a:br>
            <a:r>
              <a:rPr lang="en-SG" sz="1200" dirty="0"/>
              <a:t>- Mid Term Preparation</a:t>
            </a:r>
          </a:p>
        </p:txBody>
      </p:sp>
      <p:pic>
        <p:nvPicPr>
          <p:cNvPr id="25" name="Picture 24" descr="A picture containing watch&#10;&#10;Description generated with high confidence">
            <a:extLst>
              <a:ext uri="{FF2B5EF4-FFF2-40B4-BE49-F238E27FC236}">
                <a16:creationId xmlns:a16="http://schemas.microsoft.com/office/drawing/2014/main" id="{DA2DA903-6E1F-4E98-9FAA-5AFD78117560}"/>
              </a:ext>
            </a:extLst>
          </p:cNvPr>
          <p:cNvPicPr>
            <a:picLocks noChangeAspect="1"/>
          </p:cNvPicPr>
          <p:nvPr/>
        </p:nvPicPr>
        <p:blipFill rotWithShape="1">
          <a:blip r:embed="rId2">
            <a:extLst>
              <a:ext uri="{28A0092B-C50C-407E-A947-70E740481C1C}">
                <a14:useLocalDpi xmlns:a14="http://schemas.microsoft.com/office/drawing/2010/main" val="0"/>
              </a:ext>
            </a:extLst>
          </a:blip>
          <a:srcRect t="40180" r="79923" b="43153"/>
          <a:stretch/>
        </p:blipFill>
        <p:spPr>
          <a:xfrm>
            <a:off x="1011765" y="3579396"/>
            <a:ext cx="1564714" cy="571500"/>
          </a:xfrm>
          <a:prstGeom prst="rect">
            <a:avLst/>
          </a:prstGeom>
        </p:spPr>
      </p:pic>
      <p:sp>
        <p:nvSpPr>
          <p:cNvPr id="26" name="TextBox 25">
            <a:extLst>
              <a:ext uri="{FF2B5EF4-FFF2-40B4-BE49-F238E27FC236}">
                <a16:creationId xmlns:a16="http://schemas.microsoft.com/office/drawing/2014/main" id="{B0010B94-78D6-4DD9-9CA7-A524F7D9D6B9}"/>
              </a:ext>
            </a:extLst>
          </p:cNvPr>
          <p:cNvSpPr txBox="1"/>
          <p:nvPr/>
        </p:nvSpPr>
        <p:spPr>
          <a:xfrm>
            <a:off x="5347232" y="3440063"/>
            <a:ext cx="916982" cy="307777"/>
          </a:xfrm>
          <a:prstGeom prst="rect">
            <a:avLst/>
          </a:prstGeom>
          <a:noFill/>
        </p:spPr>
        <p:txBody>
          <a:bodyPr wrap="none" rtlCol="0">
            <a:spAutoFit/>
          </a:bodyPr>
          <a:lstStyle/>
          <a:p>
            <a:r>
              <a:rPr lang="en-SG" sz="1400" dirty="0">
                <a:latin typeface="KG Blank Space Sketch" panose="02000000000000000000" pitchFamily="2" charset="0"/>
              </a:rPr>
              <a:t>25 Sept</a:t>
            </a:r>
          </a:p>
        </p:txBody>
      </p:sp>
      <p:cxnSp>
        <p:nvCxnSpPr>
          <p:cNvPr id="27" name="Straight Connector 26">
            <a:extLst>
              <a:ext uri="{FF2B5EF4-FFF2-40B4-BE49-F238E27FC236}">
                <a16:creationId xmlns:a16="http://schemas.microsoft.com/office/drawing/2014/main" id="{B0FDBB95-F4BF-499D-9678-164B6126EB21}"/>
              </a:ext>
            </a:extLst>
          </p:cNvPr>
          <p:cNvCxnSpPr>
            <a:cxnSpLocks/>
            <a:endCxn id="28" idx="2"/>
          </p:cNvCxnSpPr>
          <p:nvPr/>
        </p:nvCxnSpPr>
        <p:spPr>
          <a:xfrm flipV="1">
            <a:off x="7327227" y="2888555"/>
            <a:ext cx="4011" cy="856824"/>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E02731C-6664-4E7D-AFB0-5AC2CF45FA08}"/>
              </a:ext>
            </a:extLst>
          </p:cNvPr>
          <p:cNvSpPr/>
          <p:nvPr/>
        </p:nvSpPr>
        <p:spPr>
          <a:xfrm>
            <a:off x="6329608" y="2449911"/>
            <a:ext cx="2003258" cy="438645"/>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9" name="TextBox 28">
            <a:extLst>
              <a:ext uri="{FF2B5EF4-FFF2-40B4-BE49-F238E27FC236}">
                <a16:creationId xmlns:a16="http://schemas.microsoft.com/office/drawing/2014/main" id="{827EC0DD-A449-4612-9B4A-236C8F3C0EFC}"/>
              </a:ext>
            </a:extLst>
          </p:cNvPr>
          <p:cNvSpPr txBox="1"/>
          <p:nvPr/>
        </p:nvSpPr>
        <p:spPr>
          <a:xfrm>
            <a:off x="6367356" y="2503265"/>
            <a:ext cx="2003257" cy="307777"/>
          </a:xfrm>
          <a:prstGeom prst="rect">
            <a:avLst/>
          </a:prstGeom>
          <a:noFill/>
        </p:spPr>
        <p:txBody>
          <a:bodyPr wrap="square" rtlCol="0">
            <a:spAutoFit/>
          </a:bodyPr>
          <a:lstStyle/>
          <a:p>
            <a:r>
              <a:rPr lang="en-SG" sz="1400" b="1" u="sng" dirty="0"/>
              <a:t>Buffer 1</a:t>
            </a:r>
          </a:p>
        </p:txBody>
      </p:sp>
      <p:cxnSp>
        <p:nvCxnSpPr>
          <p:cNvPr id="30" name="Straight Connector 29">
            <a:extLst>
              <a:ext uri="{FF2B5EF4-FFF2-40B4-BE49-F238E27FC236}">
                <a16:creationId xmlns:a16="http://schemas.microsoft.com/office/drawing/2014/main" id="{9C62464E-0081-4913-9416-70C563B07769}"/>
              </a:ext>
            </a:extLst>
          </p:cNvPr>
          <p:cNvCxnSpPr>
            <a:cxnSpLocks/>
          </p:cNvCxnSpPr>
          <p:nvPr/>
        </p:nvCxnSpPr>
        <p:spPr>
          <a:xfrm flipV="1">
            <a:off x="8899355" y="4044611"/>
            <a:ext cx="0" cy="403060"/>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0150FC59-D9D7-4174-8925-8CF76BADB8A3}"/>
              </a:ext>
            </a:extLst>
          </p:cNvPr>
          <p:cNvSpPr/>
          <p:nvPr/>
        </p:nvSpPr>
        <p:spPr>
          <a:xfrm>
            <a:off x="7883687" y="4501214"/>
            <a:ext cx="2003258" cy="456156"/>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32" name="TextBox 31">
            <a:extLst>
              <a:ext uri="{FF2B5EF4-FFF2-40B4-BE49-F238E27FC236}">
                <a16:creationId xmlns:a16="http://schemas.microsoft.com/office/drawing/2014/main" id="{DC9C861C-3BE8-4533-AC73-1208252628E9}"/>
              </a:ext>
            </a:extLst>
          </p:cNvPr>
          <p:cNvSpPr txBox="1"/>
          <p:nvPr/>
        </p:nvSpPr>
        <p:spPr>
          <a:xfrm>
            <a:off x="7923531" y="4562650"/>
            <a:ext cx="2003257" cy="307777"/>
          </a:xfrm>
          <a:prstGeom prst="rect">
            <a:avLst/>
          </a:prstGeom>
          <a:noFill/>
        </p:spPr>
        <p:txBody>
          <a:bodyPr wrap="square" rtlCol="0">
            <a:spAutoFit/>
          </a:bodyPr>
          <a:lstStyle/>
          <a:p>
            <a:r>
              <a:rPr lang="en-SG" sz="1400" b="1" u="sng" dirty="0"/>
              <a:t>Buffer 2</a:t>
            </a:r>
          </a:p>
        </p:txBody>
      </p:sp>
      <p:sp>
        <p:nvSpPr>
          <p:cNvPr id="33" name="TextBox 32">
            <a:extLst>
              <a:ext uri="{FF2B5EF4-FFF2-40B4-BE49-F238E27FC236}">
                <a16:creationId xmlns:a16="http://schemas.microsoft.com/office/drawing/2014/main" id="{AD4866CF-A906-4386-80B9-DE93488B0876}"/>
              </a:ext>
            </a:extLst>
          </p:cNvPr>
          <p:cNvSpPr txBox="1"/>
          <p:nvPr/>
        </p:nvSpPr>
        <p:spPr>
          <a:xfrm>
            <a:off x="6988021" y="4058200"/>
            <a:ext cx="724878" cy="307777"/>
          </a:xfrm>
          <a:prstGeom prst="rect">
            <a:avLst/>
          </a:prstGeom>
          <a:noFill/>
        </p:spPr>
        <p:txBody>
          <a:bodyPr wrap="none" rtlCol="0">
            <a:spAutoFit/>
          </a:bodyPr>
          <a:lstStyle/>
          <a:p>
            <a:r>
              <a:rPr lang="en-SG" sz="1400" dirty="0">
                <a:latin typeface="KG Blank Space Sketch" panose="02000000000000000000" pitchFamily="2" charset="0"/>
              </a:rPr>
              <a:t>9 Oct</a:t>
            </a:r>
          </a:p>
        </p:txBody>
      </p:sp>
      <p:sp>
        <p:nvSpPr>
          <p:cNvPr id="34" name="TextBox 33">
            <a:extLst>
              <a:ext uri="{FF2B5EF4-FFF2-40B4-BE49-F238E27FC236}">
                <a16:creationId xmlns:a16="http://schemas.microsoft.com/office/drawing/2014/main" id="{D2D0D7B6-ED46-406A-A616-D9623E22CD8C}"/>
              </a:ext>
            </a:extLst>
          </p:cNvPr>
          <p:cNvSpPr txBox="1"/>
          <p:nvPr/>
        </p:nvSpPr>
        <p:spPr>
          <a:xfrm>
            <a:off x="8538673" y="3434910"/>
            <a:ext cx="833883" cy="307777"/>
          </a:xfrm>
          <a:prstGeom prst="rect">
            <a:avLst/>
          </a:prstGeom>
          <a:noFill/>
        </p:spPr>
        <p:txBody>
          <a:bodyPr wrap="none" rtlCol="0">
            <a:spAutoFit/>
          </a:bodyPr>
          <a:lstStyle/>
          <a:p>
            <a:r>
              <a:rPr lang="en-SG" sz="1400" dirty="0">
                <a:latin typeface="KG Blank Space Sketch" panose="02000000000000000000" pitchFamily="2" charset="0"/>
              </a:rPr>
              <a:t>23 Oct</a:t>
            </a:r>
          </a:p>
        </p:txBody>
      </p:sp>
      <p:sp>
        <p:nvSpPr>
          <p:cNvPr id="35" name="TextBox 34">
            <a:extLst>
              <a:ext uri="{FF2B5EF4-FFF2-40B4-BE49-F238E27FC236}">
                <a16:creationId xmlns:a16="http://schemas.microsoft.com/office/drawing/2014/main" id="{E18A3645-8ED7-492B-B267-99D827CDF874}"/>
              </a:ext>
            </a:extLst>
          </p:cNvPr>
          <p:cNvSpPr txBox="1"/>
          <p:nvPr/>
        </p:nvSpPr>
        <p:spPr>
          <a:xfrm>
            <a:off x="199520" y="1657811"/>
            <a:ext cx="2003257" cy="1046440"/>
          </a:xfrm>
          <a:prstGeom prst="rect">
            <a:avLst/>
          </a:prstGeom>
          <a:noFill/>
        </p:spPr>
        <p:txBody>
          <a:bodyPr wrap="square" rtlCol="0">
            <a:spAutoFit/>
          </a:bodyPr>
          <a:lstStyle/>
          <a:p>
            <a:r>
              <a:rPr lang="en-SG" sz="1400" b="1" u="sng" dirty="0"/>
              <a:t>Sprint 5</a:t>
            </a:r>
          </a:p>
          <a:p>
            <a:r>
              <a:rPr lang="en-SG" sz="1200" dirty="0"/>
              <a:t>- Shopping Cart</a:t>
            </a:r>
            <a:br>
              <a:rPr lang="en-SG" sz="1200" dirty="0"/>
            </a:br>
            <a:r>
              <a:rPr lang="en-SG" sz="1200" dirty="0"/>
              <a:t>- Shipping/Payment Details</a:t>
            </a:r>
          </a:p>
          <a:p>
            <a:r>
              <a:rPr lang="en-SG" sz="1200" dirty="0"/>
              <a:t>- Stripe Payment Platform</a:t>
            </a:r>
            <a:br>
              <a:rPr lang="en-SG" sz="1200" dirty="0"/>
            </a:br>
            <a:endParaRPr lang="en-SG" sz="1200" dirty="0"/>
          </a:p>
        </p:txBody>
      </p:sp>
      <p:pic>
        <p:nvPicPr>
          <p:cNvPr id="36" name="Picture 35" descr="A picture containing watch&#10;&#10;Description generated with high confidence">
            <a:extLst>
              <a:ext uri="{FF2B5EF4-FFF2-40B4-BE49-F238E27FC236}">
                <a16:creationId xmlns:a16="http://schemas.microsoft.com/office/drawing/2014/main" id="{54D3E75D-41A1-4125-8C67-C681163C15EF}"/>
              </a:ext>
            </a:extLst>
          </p:cNvPr>
          <p:cNvPicPr>
            <a:picLocks noChangeAspect="1"/>
          </p:cNvPicPr>
          <p:nvPr/>
        </p:nvPicPr>
        <p:blipFill rotWithShape="1">
          <a:blip r:embed="rId2">
            <a:extLst>
              <a:ext uri="{28A0092B-C50C-407E-A947-70E740481C1C}">
                <a14:useLocalDpi xmlns:a14="http://schemas.microsoft.com/office/drawing/2010/main" val="0"/>
              </a:ext>
            </a:extLst>
          </a:blip>
          <a:srcRect t="40180" r="79923" b="43153"/>
          <a:stretch/>
        </p:blipFill>
        <p:spPr>
          <a:xfrm>
            <a:off x="2559460" y="3573380"/>
            <a:ext cx="1564714" cy="571500"/>
          </a:xfrm>
          <a:prstGeom prst="rect">
            <a:avLst/>
          </a:prstGeom>
        </p:spPr>
      </p:pic>
      <p:cxnSp>
        <p:nvCxnSpPr>
          <p:cNvPr id="40" name="Straight Connector 39">
            <a:extLst>
              <a:ext uri="{FF2B5EF4-FFF2-40B4-BE49-F238E27FC236}">
                <a16:creationId xmlns:a16="http://schemas.microsoft.com/office/drawing/2014/main" id="{53D05717-E3D4-41CD-8779-CD29392F7949}"/>
              </a:ext>
            </a:extLst>
          </p:cNvPr>
          <p:cNvCxnSpPr>
            <a:cxnSpLocks/>
          </p:cNvCxnSpPr>
          <p:nvPr/>
        </p:nvCxnSpPr>
        <p:spPr>
          <a:xfrm flipV="1">
            <a:off x="6939862" y="3575185"/>
            <a:ext cx="0" cy="26382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AA6D422-6CE0-4DD4-9B6B-18DD7C888DBA}"/>
              </a:ext>
            </a:extLst>
          </p:cNvPr>
          <p:cNvSpPr/>
          <p:nvPr/>
        </p:nvSpPr>
        <p:spPr>
          <a:xfrm>
            <a:off x="6483515" y="3041303"/>
            <a:ext cx="722260" cy="505936"/>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600" dirty="0"/>
              <a:t>UAT 3</a:t>
            </a:r>
          </a:p>
        </p:txBody>
      </p:sp>
      <p:sp>
        <p:nvSpPr>
          <p:cNvPr id="42" name="TextBox 41">
            <a:extLst>
              <a:ext uri="{FF2B5EF4-FFF2-40B4-BE49-F238E27FC236}">
                <a16:creationId xmlns:a16="http://schemas.microsoft.com/office/drawing/2014/main" id="{AAAA5D49-1AD8-40E1-A47B-2EC2F9F0A654}"/>
              </a:ext>
            </a:extLst>
          </p:cNvPr>
          <p:cNvSpPr txBox="1"/>
          <p:nvPr/>
        </p:nvSpPr>
        <p:spPr>
          <a:xfrm>
            <a:off x="6584837" y="3316593"/>
            <a:ext cx="526106" cy="230832"/>
          </a:xfrm>
          <a:prstGeom prst="rect">
            <a:avLst/>
          </a:prstGeom>
          <a:noFill/>
        </p:spPr>
        <p:txBody>
          <a:bodyPr wrap="none" rtlCol="0">
            <a:spAutoFit/>
          </a:bodyPr>
          <a:lstStyle/>
          <a:p>
            <a:r>
              <a:rPr lang="en-SG" sz="900" dirty="0">
                <a:latin typeface="KG Blank Space Sketch" panose="02000000000000000000" pitchFamily="2" charset="0"/>
              </a:rPr>
              <a:t>8 Oct</a:t>
            </a:r>
          </a:p>
        </p:txBody>
      </p:sp>
      <p:cxnSp>
        <p:nvCxnSpPr>
          <p:cNvPr id="45" name="Straight Connector 44">
            <a:extLst>
              <a:ext uri="{FF2B5EF4-FFF2-40B4-BE49-F238E27FC236}">
                <a16:creationId xmlns:a16="http://schemas.microsoft.com/office/drawing/2014/main" id="{ED971183-3FB5-467D-9C18-CBAA1EFF8D0D}"/>
              </a:ext>
            </a:extLst>
          </p:cNvPr>
          <p:cNvCxnSpPr>
            <a:cxnSpLocks/>
          </p:cNvCxnSpPr>
          <p:nvPr/>
        </p:nvCxnSpPr>
        <p:spPr>
          <a:xfrm flipV="1">
            <a:off x="6851630" y="3926289"/>
            <a:ext cx="0" cy="26382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A4ACF533-345C-418F-90A1-64978AAA0165}"/>
              </a:ext>
            </a:extLst>
          </p:cNvPr>
          <p:cNvSpPr/>
          <p:nvPr/>
        </p:nvSpPr>
        <p:spPr>
          <a:xfrm>
            <a:off x="6069925" y="4204881"/>
            <a:ext cx="945005" cy="505936"/>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200" dirty="0"/>
              <a:t>Mid-Terms</a:t>
            </a:r>
          </a:p>
        </p:txBody>
      </p:sp>
      <p:sp>
        <p:nvSpPr>
          <p:cNvPr id="47" name="TextBox 46">
            <a:extLst>
              <a:ext uri="{FF2B5EF4-FFF2-40B4-BE49-F238E27FC236}">
                <a16:creationId xmlns:a16="http://schemas.microsoft.com/office/drawing/2014/main" id="{AE7945AB-71C3-4E10-B656-73D58D221F94}"/>
              </a:ext>
            </a:extLst>
          </p:cNvPr>
          <p:cNvSpPr txBox="1"/>
          <p:nvPr/>
        </p:nvSpPr>
        <p:spPr>
          <a:xfrm>
            <a:off x="6225229" y="4447671"/>
            <a:ext cx="696024" cy="230832"/>
          </a:xfrm>
          <a:prstGeom prst="rect">
            <a:avLst/>
          </a:prstGeom>
          <a:noFill/>
        </p:spPr>
        <p:txBody>
          <a:bodyPr wrap="none" rtlCol="0">
            <a:spAutoFit/>
          </a:bodyPr>
          <a:lstStyle/>
          <a:p>
            <a:r>
              <a:rPr lang="en-SG" sz="900" dirty="0">
                <a:latin typeface="KG Blank Space Sketch" panose="02000000000000000000" pitchFamily="2" charset="0"/>
              </a:rPr>
              <a:t>Week 8 </a:t>
            </a:r>
          </a:p>
        </p:txBody>
      </p:sp>
      <p:cxnSp>
        <p:nvCxnSpPr>
          <p:cNvPr id="48" name="Straight Connector 47">
            <a:extLst>
              <a:ext uri="{FF2B5EF4-FFF2-40B4-BE49-F238E27FC236}">
                <a16:creationId xmlns:a16="http://schemas.microsoft.com/office/drawing/2014/main" id="{056ECF20-7217-42AE-8D50-973FF44C35C1}"/>
              </a:ext>
            </a:extLst>
          </p:cNvPr>
          <p:cNvCxnSpPr>
            <a:cxnSpLocks/>
          </p:cNvCxnSpPr>
          <p:nvPr/>
        </p:nvCxnSpPr>
        <p:spPr>
          <a:xfrm flipV="1">
            <a:off x="9548790" y="2965655"/>
            <a:ext cx="0" cy="86043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BAD16CC0-EFF1-4219-BA29-C86C60B5CA4E}"/>
              </a:ext>
            </a:extLst>
          </p:cNvPr>
          <p:cNvSpPr/>
          <p:nvPr/>
        </p:nvSpPr>
        <p:spPr>
          <a:xfrm>
            <a:off x="8885316" y="2469940"/>
            <a:ext cx="945005" cy="505936"/>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200" dirty="0"/>
              <a:t>Poster</a:t>
            </a:r>
          </a:p>
        </p:txBody>
      </p:sp>
      <p:sp>
        <p:nvSpPr>
          <p:cNvPr id="50" name="TextBox 49">
            <a:extLst>
              <a:ext uri="{FF2B5EF4-FFF2-40B4-BE49-F238E27FC236}">
                <a16:creationId xmlns:a16="http://schemas.microsoft.com/office/drawing/2014/main" id="{D1751BDA-7AB9-42DE-88D3-400459658021}"/>
              </a:ext>
            </a:extLst>
          </p:cNvPr>
          <p:cNvSpPr txBox="1"/>
          <p:nvPr/>
        </p:nvSpPr>
        <p:spPr>
          <a:xfrm>
            <a:off x="9071110" y="2697491"/>
            <a:ext cx="649537" cy="230832"/>
          </a:xfrm>
          <a:prstGeom prst="rect">
            <a:avLst/>
          </a:prstGeom>
          <a:noFill/>
        </p:spPr>
        <p:txBody>
          <a:bodyPr wrap="none" rtlCol="0">
            <a:spAutoFit/>
          </a:bodyPr>
          <a:lstStyle/>
          <a:p>
            <a:r>
              <a:rPr lang="en-SG" sz="900" dirty="0">
                <a:latin typeface="KG Blank Space Sketch" panose="02000000000000000000" pitchFamily="2" charset="0"/>
              </a:rPr>
              <a:t>30 Oct </a:t>
            </a:r>
          </a:p>
        </p:txBody>
      </p:sp>
      <p:cxnSp>
        <p:nvCxnSpPr>
          <p:cNvPr id="51" name="Straight Connector 50">
            <a:extLst>
              <a:ext uri="{FF2B5EF4-FFF2-40B4-BE49-F238E27FC236}">
                <a16:creationId xmlns:a16="http://schemas.microsoft.com/office/drawing/2014/main" id="{120DBB07-A5F5-457A-8666-2B31E6EBEED7}"/>
              </a:ext>
            </a:extLst>
          </p:cNvPr>
          <p:cNvCxnSpPr>
            <a:cxnSpLocks/>
          </p:cNvCxnSpPr>
          <p:nvPr/>
        </p:nvCxnSpPr>
        <p:spPr>
          <a:xfrm flipV="1">
            <a:off x="11422446" y="3923060"/>
            <a:ext cx="0" cy="26382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CB8343C7-28A8-4F20-AB9B-59F544802232}"/>
              </a:ext>
            </a:extLst>
          </p:cNvPr>
          <p:cNvSpPr/>
          <p:nvPr/>
        </p:nvSpPr>
        <p:spPr>
          <a:xfrm>
            <a:off x="10632763" y="4202606"/>
            <a:ext cx="945005" cy="505936"/>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200" dirty="0"/>
              <a:t>Finals</a:t>
            </a:r>
          </a:p>
        </p:txBody>
      </p:sp>
      <p:sp>
        <p:nvSpPr>
          <p:cNvPr id="53" name="TextBox 52">
            <a:extLst>
              <a:ext uri="{FF2B5EF4-FFF2-40B4-BE49-F238E27FC236}">
                <a16:creationId xmlns:a16="http://schemas.microsoft.com/office/drawing/2014/main" id="{086A545A-9A0B-43D9-8935-1FF49BCD7F19}"/>
              </a:ext>
            </a:extLst>
          </p:cNvPr>
          <p:cNvSpPr txBox="1"/>
          <p:nvPr/>
        </p:nvSpPr>
        <p:spPr>
          <a:xfrm>
            <a:off x="10686572" y="4444831"/>
            <a:ext cx="845103" cy="230832"/>
          </a:xfrm>
          <a:prstGeom prst="rect">
            <a:avLst/>
          </a:prstGeom>
          <a:noFill/>
        </p:spPr>
        <p:txBody>
          <a:bodyPr wrap="none" rtlCol="0">
            <a:spAutoFit/>
          </a:bodyPr>
          <a:lstStyle/>
          <a:p>
            <a:r>
              <a:rPr lang="en-SG" sz="900" dirty="0">
                <a:latin typeface="KG Blank Space Sketch" panose="02000000000000000000" pitchFamily="2" charset="0"/>
              </a:rPr>
              <a:t>Week 14/15</a:t>
            </a:r>
          </a:p>
        </p:txBody>
      </p:sp>
      <p:cxnSp>
        <p:nvCxnSpPr>
          <p:cNvPr id="54" name="Straight Connector 53">
            <a:extLst>
              <a:ext uri="{FF2B5EF4-FFF2-40B4-BE49-F238E27FC236}">
                <a16:creationId xmlns:a16="http://schemas.microsoft.com/office/drawing/2014/main" id="{FC1DECC6-A644-4448-8D71-6C92F36A5998}"/>
              </a:ext>
            </a:extLst>
          </p:cNvPr>
          <p:cNvCxnSpPr>
            <a:cxnSpLocks/>
          </p:cNvCxnSpPr>
          <p:nvPr/>
        </p:nvCxnSpPr>
        <p:spPr>
          <a:xfrm flipV="1">
            <a:off x="9960742" y="3471591"/>
            <a:ext cx="0" cy="367415"/>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38D3654F-BA6B-4A6D-B415-151FDFBB8DFF}"/>
              </a:ext>
            </a:extLst>
          </p:cNvPr>
          <p:cNvSpPr/>
          <p:nvPr/>
        </p:nvSpPr>
        <p:spPr>
          <a:xfrm>
            <a:off x="9853007" y="2935575"/>
            <a:ext cx="722260" cy="505936"/>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600" dirty="0"/>
              <a:t>UAT 4</a:t>
            </a:r>
          </a:p>
        </p:txBody>
      </p:sp>
      <p:sp>
        <p:nvSpPr>
          <p:cNvPr id="56" name="TextBox 55">
            <a:extLst>
              <a:ext uri="{FF2B5EF4-FFF2-40B4-BE49-F238E27FC236}">
                <a16:creationId xmlns:a16="http://schemas.microsoft.com/office/drawing/2014/main" id="{CE4A7E01-CC89-4797-ABFF-24A1A06F7375}"/>
              </a:ext>
            </a:extLst>
          </p:cNvPr>
          <p:cNvSpPr txBox="1"/>
          <p:nvPr/>
        </p:nvSpPr>
        <p:spPr>
          <a:xfrm>
            <a:off x="9930264" y="3186801"/>
            <a:ext cx="556563" cy="230832"/>
          </a:xfrm>
          <a:prstGeom prst="rect">
            <a:avLst/>
          </a:prstGeom>
          <a:noFill/>
        </p:spPr>
        <p:txBody>
          <a:bodyPr wrap="none" rtlCol="0">
            <a:spAutoFit/>
          </a:bodyPr>
          <a:lstStyle/>
          <a:p>
            <a:r>
              <a:rPr lang="en-SG" sz="900" dirty="0">
                <a:latin typeface="KG Blank Space Sketch" panose="02000000000000000000" pitchFamily="2" charset="0"/>
              </a:rPr>
              <a:t>5 Nov</a:t>
            </a:r>
          </a:p>
        </p:txBody>
      </p:sp>
      <p:sp>
        <p:nvSpPr>
          <p:cNvPr id="57" name="Rectangle: Rounded Corners 56">
            <a:extLst>
              <a:ext uri="{FF2B5EF4-FFF2-40B4-BE49-F238E27FC236}">
                <a16:creationId xmlns:a16="http://schemas.microsoft.com/office/drawing/2014/main" id="{AD8FCC44-4E27-4944-93C2-441374C92C98}"/>
              </a:ext>
            </a:extLst>
          </p:cNvPr>
          <p:cNvSpPr/>
          <p:nvPr/>
        </p:nvSpPr>
        <p:spPr>
          <a:xfrm>
            <a:off x="10069424" y="5017686"/>
            <a:ext cx="2003258" cy="1262798"/>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58" name="TextBox 57">
            <a:extLst>
              <a:ext uri="{FF2B5EF4-FFF2-40B4-BE49-F238E27FC236}">
                <a16:creationId xmlns:a16="http://schemas.microsoft.com/office/drawing/2014/main" id="{854FD1B8-91A0-4D44-82DD-67D7BCD9CBA8}"/>
              </a:ext>
            </a:extLst>
          </p:cNvPr>
          <p:cNvSpPr txBox="1"/>
          <p:nvPr/>
        </p:nvSpPr>
        <p:spPr>
          <a:xfrm>
            <a:off x="10109267" y="5079122"/>
            <a:ext cx="2003257" cy="1261884"/>
          </a:xfrm>
          <a:prstGeom prst="rect">
            <a:avLst/>
          </a:prstGeom>
          <a:noFill/>
        </p:spPr>
        <p:txBody>
          <a:bodyPr wrap="square" rtlCol="0">
            <a:spAutoFit/>
          </a:bodyPr>
          <a:lstStyle/>
          <a:p>
            <a:r>
              <a:rPr lang="en-SG" sz="1400" b="1" u="sng" dirty="0"/>
              <a:t>Project Closing Preparation</a:t>
            </a:r>
          </a:p>
          <a:p>
            <a:r>
              <a:rPr lang="en-SG" sz="1200" dirty="0"/>
              <a:t>- All Development Cease</a:t>
            </a:r>
            <a:br>
              <a:rPr lang="en-SG" sz="1200" dirty="0"/>
            </a:br>
            <a:r>
              <a:rPr lang="en-SG" sz="1200" dirty="0"/>
              <a:t>- Client Handover</a:t>
            </a:r>
            <a:br>
              <a:rPr lang="en-SG" sz="1200" dirty="0"/>
            </a:br>
            <a:r>
              <a:rPr lang="en-SG" sz="1200" dirty="0"/>
              <a:t>- Preparation for Finals</a:t>
            </a:r>
            <a:br>
              <a:rPr lang="en-SG" sz="1200" dirty="0"/>
            </a:br>
            <a:r>
              <a:rPr lang="en-SG" sz="1200" dirty="0"/>
              <a:t>- Documentation</a:t>
            </a:r>
          </a:p>
        </p:txBody>
      </p:sp>
      <p:cxnSp>
        <p:nvCxnSpPr>
          <p:cNvPr id="59" name="Straight Connector 58">
            <a:extLst>
              <a:ext uri="{FF2B5EF4-FFF2-40B4-BE49-F238E27FC236}">
                <a16:creationId xmlns:a16="http://schemas.microsoft.com/office/drawing/2014/main" id="{654A42C9-3675-4E6F-9BD1-631335F449E0}"/>
              </a:ext>
            </a:extLst>
          </p:cNvPr>
          <p:cNvCxnSpPr>
            <a:cxnSpLocks/>
          </p:cNvCxnSpPr>
          <p:nvPr/>
        </p:nvCxnSpPr>
        <p:spPr>
          <a:xfrm flipV="1">
            <a:off x="10459449" y="4034190"/>
            <a:ext cx="0" cy="88111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57CEB5-AF3A-4A2F-9F43-C7336241980F}"/>
              </a:ext>
            </a:extLst>
          </p:cNvPr>
          <p:cNvSpPr txBox="1"/>
          <p:nvPr/>
        </p:nvSpPr>
        <p:spPr>
          <a:xfrm>
            <a:off x="10259703" y="3448084"/>
            <a:ext cx="792653" cy="307777"/>
          </a:xfrm>
          <a:prstGeom prst="rect">
            <a:avLst/>
          </a:prstGeom>
          <a:noFill/>
        </p:spPr>
        <p:txBody>
          <a:bodyPr wrap="none" rtlCol="0">
            <a:spAutoFit/>
          </a:bodyPr>
          <a:lstStyle/>
          <a:p>
            <a:r>
              <a:rPr lang="en-SG" sz="1400" dirty="0">
                <a:latin typeface="KG Blank Space Sketch" panose="02000000000000000000" pitchFamily="2" charset="0"/>
              </a:rPr>
              <a:t>12 Nov</a:t>
            </a:r>
          </a:p>
        </p:txBody>
      </p:sp>
    </p:spTree>
    <p:extLst>
      <p:ext uri="{BB962C8B-B14F-4D97-AF65-F5344CB8AC3E}">
        <p14:creationId xmlns:p14="http://schemas.microsoft.com/office/powerpoint/2010/main" val="1508591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3AC6-8150-480B-9B1C-1EF31CBDF804}"/>
              </a:ext>
            </a:extLst>
          </p:cNvPr>
          <p:cNvSpPr>
            <a:spLocks noGrp="1"/>
          </p:cNvSpPr>
          <p:nvPr>
            <p:ph type="title"/>
          </p:nvPr>
        </p:nvSpPr>
        <p:spPr/>
        <p:txBody>
          <a:bodyPr/>
          <a:lstStyle/>
          <a:p>
            <a:r>
              <a:rPr lang="en-SG" dirty="0"/>
              <a:t>Timeline (New Schedule)</a:t>
            </a:r>
          </a:p>
        </p:txBody>
      </p:sp>
      <p:pic>
        <p:nvPicPr>
          <p:cNvPr id="4" name="Picture 3" descr="A picture containing watch&#10;&#10;Description generated with high confidence">
            <a:extLst>
              <a:ext uri="{FF2B5EF4-FFF2-40B4-BE49-F238E27FC236}">
                <a16:creationId xmlns:a16="http://schemas.microsoft.com/office/drawing/2014/main" id="{917D48A4-8C04-490A-847A-2055433A0195}"/>
              </a:ext>
            </a:extLst>
          </p:cNvPr>
          <p:cNvPicPr>
            <a:picLocks noChangeAspect="1"/>
          </p:cNvPicPr>
          <p:nvPr/>
        </p:nvPicPr>
        <p:blipFill rotWithShape="1">
          <a:blip r:embed="rId2">
            <a:extLst>
              <a:ext uri="{28A0092B-C50C-407E-A947-70E740481C1C}">
                <a14:useLocalDpi xmlns:a14="http://schemas.microsoft.com/office/drawing/2010/main" val="0"/>
              </a:ext>
            </a:extLst>
          </a:blip>
          <a:srcRect t="42632" b="41838"/>
          <a:stretch/>
        </p:blipFill>
        <p:spPr>
          <a:xfrm>
            <a:off x="4124175" y="3656705"/>
            <a:ext cx="7793752" cy="532514"/>
          </a:xfrm>
          <a:prstGeom prst="rect">
            <a:avLst/>
          </a:prstGeom>
        </p:spPr>
      </p:pic>
      <p:cxnSp>
        <p:nvCxnSpPr>
          <p:cNvPr id="6" name="Straight Connector 5">
            <a:extLst>
              <a:ext uri="{FF2B5EF4-FFF2-40B4-BE49-F238E27FC236}">
                <a16:creationId xmlns:a16="http://schemas.microsoft.com/office/drawing/2014/main" id="{050CD6BB-DAE0-4607-BBF8-2FB4B65A3184}"/>
              </a:ext>
            </a:extLst>
          </p:cNvPr>
          <p:cNvCxnSpPr>
            <a:cxnSpLocks/>
          </p:cNvCxnSpPr>
          <p:nvPr/>
        </p:nvCxnSpPr>
        <p:spPr>
          <a:xfrm flipV="1">
            <a:off x="1142995" y="2568742"/>
            <a:ext cx="0" cy="1179097"/>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8CA40AF-B34A-4C50-9A10-08D581757CB7}"/>
              </a:ext>
            </a:extLst>
          </p:cNvPr>
          <p:cNvSpPr/>
          <p:nvPr/>
        </p:nvSpPr>
        <p:spPr>
          <a:xfrm>
            <a:off x="141366" y="1562167"/>
            <a:ext cx="2003258" cy="1006575"/>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cxnSp>
        <p:nvCxnSpPr>
          <p:cNvPr id="13" name="Straight Connector 12">
            <a:extLst>
              <a:ext uri="{FF2B5EF4-FFF2-40B4-BE49-F238E27FC236}">
                <a16:creationId xmlns:a16="http://schemas.microsoft.com/office/drawing/2014/main" id="{3F0240E2-AF25-4452-BFF7-9019F55B48B3}"/>
              </a:ext>
            </a:extLst>
          </p:cNvPr>
          <p:cNvCxnSpPr>
            <a:cxnSpLocks/>
          </p:cNvCxnSpPr>
          <p:nvPr/>
        </p:nvCxnSpPr>
        <p:spPr>
          <a:xfrm flipV="1">
            <a:off x="2697074" y="4044616"/>
            <a:ext cx="0" cy="403060"/>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66F24074-3B14-4B82-AF9B-7453D28D2E94}"/>
              </a:ext>
            </a:extLst>
          </p:cNvPr>
          <p:cNvSpPr/>
          <p:nvPr/>
        </p:nvSpPr>
        <p:spPr>
          <a:xfrm>
            <a:off x="1316450" y="4447671"/>
            <a:ext cx="2761247" cy="1573409"/>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15" name="TextBox 14">
            <a:extLst>
              <a:ext uri="{FF2B5EF4-FFF2-40B4-BE49-F238E27FC236}">
                <a16:creationId xmlns:a16="http://schemas.microsoft.com/office/drawing/2014/main" id="{A88B248C-9214-4668-9EE8-086B772BBCC3}"/>
              </a:ext>
            </a:extLst>
          </p:cNvPr>
          <p:cNvSpPr txBox="1"/>
          <p:nvPr/>
        </p:nvSpPr>
        <p:spPr>
          <a:xfrm>
            <a:off x="1485896" y="4534388"/>
            <a:ext cx="2556710" cy="1415772"/>
          </a:xfrm>
          <a:prstGeom prst="rect">
            <a:avLst/>
          </a:prstGeom>
          <a:noFill/>
        </p:spPr>
        <p:txBody>
          <a:bodyPr wrap="square" rtlCol="0">
            <a:spAutoFit/>
          </a:bodyPr>
          <a:lstStyle/>
          <a:p>
            <a:r>
              <a:rPr lang="en-SG" sz="1400" b="1" u="sng" dirty="0"/>
              <a:t>Sprint 6</a:t>
            </a:r>
          </a:p>
          <a:p>
            <a:r>
              <a:rPr lang="en-SG" sz="1200" dirty="0">
                <a:solidFill>
                  <a:srgbClr val="FF0000"/>
                </a:solidFill>
              </a:rPr>
              <a:t>- ERD Redesign</a:t>
            </a:r>
            <a:br>
              <a:rPr lang="en-SG" sz="1200" dirty="0">
                <a:solidFill>
                  <a:srgbClr val="FF0000"/>
                </a:solidFill>
              </a:rPr>
            </a:br>
            <a:r>
              <a:rPr lang="en-SG" sz="1200" dirty="0">
                <a:solidFill>
                  <a:srgbClr val="FF0000"/>
                </a:solidFill>
              </a:rPr>
              <a:t>- Changing and Testing of Webservices</a:t>
            </a:r>
          </a:p>
          <a:p>
            <a:br>
              <a:rPr lang="en-SG" sz="1200" dirty="0"/>
            </a:br>
            <a:r>
              <a:rPr lang="en-SG" sz="1200" dirty="0"/>
              <a:t>- Customer Order Tracking Dashboard</a:t>
            </a:r>
            <a:br>
              <a:rPr lang="en-SG" sz="1200" dirty="0"/>
            </a:br>
            <a:r>
              <a:rPr lang="en-SG" sz="1200" dirty="0"/>
              <a:t>   - Current Order Status</a:t>
            </a:r>
            <a:br>
              <a:rPr lang="en-SG" sz="1200" dirty="0"/>
            </a:br>
            <a:r>
              <a:rPr lang="en-SG" sz="1200" dirty="0"/>
              <a:t>   - Estimated Order Arrival Time</a:t>
            </a:r>
          </a:p>
        </p:txBody>
      </p:sp>
      <p:sp>
        <p:nvSpPr>
          <p:cNvPr id="16" name="TextBox 15">
            <a:extLst>
              <a:ext uri="{FF2B5EF4-FFF2-40B4-BE49-F238E27FC236}">
                <a16:creationId xmlns:a16="http://schemas.microsoft.com/office/drawing/2014/main" id="{B97DAB7B-7C67-40E8-8435-9F3600B0698F}"/>
              </a:ext>
            </a:extLst>
          </p:cNvPr>
          <p:cNvSpPr txBox="1"/>
          <p:nvPr/>
        </p:nvSpPr>
        <p:spPr>
          <a:xfrm>
            <a:off x="716054" y="4044611"/>
            <a:ext cx="795411" cy="307777"/>
          </a:xfrm>
          <a:prstGeom prst="rect">
            <a:avLst/>
          </a:prstGeom>
          <a:noFill/>
        </p:spPr>
        <p:txBody>
          <a:bodyPr wrap="none" rtlCol="0">
            <a:spAutoFit/>
          </a:bodyPr>
          <a:lstStyle/>
          <a:p>
            <a:r>
              <a:rPr lang="en-SG" sz="1400" dirty="0">
                <a:latin typeface="KG Blank Space Sketch" panose="02000000000000000000" pitchFamily="2" charset="0"/>
              </a:rPr>
              <a:t>14 Aug</a:t>
            </a:r>
          </a:p>
        </p:txBody>
      </p:sp>
      <p:sp>
        <p:nvSpPr>
          <p:cNvPr id="17" name="TextBox 16">
            <a:extLst>
              <a:ext uri="{FF2B5EF4-FFF2-40B4-BE49-F238E27FC236}">
                <a16:creationId xmlns:a16="http://schemas.microsoft.com/office/drawing/2014/main" id="{28587CD4-771B-439A-A55C-6F248AE5D560}"/>
              </a:ext>
            </a:extLst>
          </p:cNvPr>
          <p:cNvSpPr txBox="1"/>
          <p:nvPr/>
        </p:nvSpPr>
        <p:spPr>
          <a:xfrm>
            <a:off x="2270133" y="3441420"/>
            <a:ext cx="857927" cy="307777"/>
          </a:xfrm>
          <a:prstGeom prst="rect">
            <a:avLst/>
          </a:prstGeom>
          <a:noFill/>
        </p:spPr>
        <p:txBody>
          <a:bodyPr wrap="none" rtlCol="0">
            <a:spAutoFit/>
          </a:bodyPr>
          <a:lstStyle/>
          <a:p>
            <a:r>
              <a:rPr lang="en-SG" sz="1400" dirty="0">
                <a:latin typeface="KG Blank Space Sketch" panose="02000000000000000000" pitchFamily="2" charset="0"/>
              </a:rPr>
              <a:t>28 Aug</a:t>
            </a:r>
          </a:p>
        </p:txBody>
      </p:sp>
      <p:cxnSp>
        <p:nvCxnSpPr>
          <p:cNvPr id="18" name="Straight Connector 17">
            <a:extLst>
              <a:ext uri="{FF2B5EF4-FFF2-40B4-BE49-F238E27FC236}">
                <a16:creationId xmlns:a16="http://schemas.microsoft.com/office/drawing/2014/main" id="{9207D573-0075-4C2D-9D28-6DFBCDC692DC}"/>
              </a:ext>
            </a:extLst>
          </p:cNvPr>
          <p:cNvCxnSpPr>
            <a:cxnSpLocks/>
          </p:cNvCxnSpPr>
          <p:nvPr/>
        </p:nvCxnSpPr>
        <p:spPr>
          <a:xfrm flipV="1">
            <a:off x="4233105" y="3061427"/>
            <a:ext cx="0" cy="68641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AB479B58-526E-4A6D-950E-6C8C062EEB34}"/>
              </a:ext>
            </a:extLst>
          </p:cNvPr>
          <p:cNvSpPr/>
          <p:nvPr/>
        </p:nvSpPr>
        <p:spPr>
          <a:xfrm>
            <a:off x="2697074" y="1352096"/>
            <a:ext cx="2909247" cy="1686267"/>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0" name="TextBox 19">
            <a:extLst>
              <a:ext uri="{FF2B5EF4-FFF2-40B4-BE49-F238E27FC236}">
                <a16:creationId xmlns:a16="http://schemas.microsoft.com/office/drawing/2014/main" id="{3794A15B-D698-4B31-AC1E-BF3E39E50B3E}"/>
              </a:ext>
            </a:extLst>
          </p:cNvPr>
          <p:cNvSpPr txBox="1"/>
          <p:nvPr/>
        </p:nvSpPr>
        <p:spPr>
          <a:xfrm>
            <a:off x="2758194" y="1396435"/>
            <a:ext cx="3264569" cy="1785104"/>
          </a:xfrm>
          <a:prstGeom prst="rect">
            <a:avLst/>
          </a:prstGeom>
          <a:noFill/>
        </p:spPr>
        <p:txBody>
          <a:bodyPr wrap="square" rtlCol="0">
            <a:spAutoFit/>
          </a:bodyPr>
          <a:lstStyle/>
          <a:p>
            <a:r>
              <a:rPr lang="en-SG" sz="1400" b="1" u="sng" dirty="0"/>
              <a:t>Sprint 7</a:t>
            </a:r>
          </a:p>
          <a:p>
            <a:r>
              <a:rPr lang="en-SG" sz="1200" dirty="0">
                <a:solidFill>
                  <a:srgbClr val="FF0000"/>
                </a:solidFill>
              </a:rPr>
              <a:t>- Factory Order Tracking Dashboard</a:t>
            </a:r>
            <a:br>
              <a:rPr lang="en-SG" sz="1200" dirty="0">
                <a:solidFill>
                  <a:srgbClr val="FF0000"/>
                </a:solidFill>
              </a:rPr>
            </a:br>
            <a:r>
              <a:rPr lang="en-SG" sz="1200" dirty="0">
                <a:solidFill>
                  <a:srgbClr val="FF0000"/>
                </a:solidFill>
              </a:rPr>
              <a:t>Production Process</a:t>
            </a:r>
            <a:br>
              <a:rPr lang="en-SG" sz="1200" dirty="0">
                <a:solidFill>
                  <a:srgbClr val="FF0000"/>
                </a:solidFill>
              </a:rPr>
            </a:br>
            <a:r>
              <a:rPr lang="en-SG" sz="1200" dirty="0">
                <a:solidFill>
                  <a:srgbClr val="FF0000"/>
                </a:solidFill>
              </a:rPr>
              <a:t>Packaging Process</a:t>
            </a:r>
            <a:br>
              <a:rPr lang="en-SG" sz="1200" dirty="0">
                <a:solidFill>
                  <a:srgbClr val="FF0000"/>
                </a:solidFill>
              </a:rPr>
            </a:br>
            <a:r>
              <a:rPr lang="en-SG" sz="1200" dirty="0">
                <a:solidFill>
                  <a:srgbClr val="FF0000"/>
                </a:solidFill>
              </a:rPr>
              <a:t>Shipping Process </a:t>
            </a:r>
            <a:br>
              <a:rPr lang="en-SG" sz="1200" dirty="0"/>
            </a:br>
            <a:br>
              <a:rPr lang="en-SG" sz="1200" dirty="0"/>
            </a:br>
            <a:r>
              <a:rPr lang="en-SG" sz="1200" dirty="0">
                <a:solidFill>
                  <a:srgbClr val="FF0000"/>
                </a:solidFill>
              </a:rPr>
              <a:t>- UI Adjustments</a:t>
            </a:r>
            <a:br>
              <a:rPr lang="en-SG" sz="1200" dirty="0">
                <a:solidFill>
                  <a:srgbClr val="FF0000"/>
                </a:solidFill>
              </a:rPr>
            </a:br>
            <a:r>
              <a:rPr lang="en-SG" sz="1200" dirty="0">
                <a:solidFill>
                  <a:srgbClr val="FF0000"/>
                </a:solidFill>
              </a:rPr>
              <a:t>- Promotional Code System</a:t>
            </a:r>
            <a:br>
              <a:rPr lang="en-SG" sz="1200" dirty="0"/>
            </a:br>
            <a:endParaRPr lang="en-SG" sz="1200" dirty="0"/>
          </a:p>
        </p:txBody>
      </p:sp>
      <p:sp>
        <p:nvSpPr>
          <p:cNvPr id="21" name="TextBox 20">
            <a:extLst>
              <a:ext uri="{FF2B5EF4-FFF2-40B4-BE49-F238E27FC236}">
                <a16:creationId xmlns:a16="http://schemas.microsoft.com/office/drawing/2014/main" id="{0A0E00F7-1B5A-4205-B84F-29F1DCCE1D97}"/>
              </a:ext>
            </a:extLst>
          </p:cNvPr>
          <p:cNvSpPr txBox="1"/>
          <p:nvPr/>
        </p:nvSpPr>
        <p:spPr>
          <a:xfrm>
            <a:off x="3858262" y="4034190"/>
            <a:ext cx="769506" cy="307777"/>
          </a:xfrm>
          <a:prstGeom prst="rect">
            <a:avLst/>
          </a:prstGeom>
          <a:noFill/>
        </p:spPr>
        <p:txBody>
          <a:bodyPr wrap="none" rtlCol="0">
            <a:spAutoFit/>
          </a:bodyPr>
          <a:lstStyle/>
          <a:p>
            <a:r>
              <a:rPr lang="en-SG" sz="1400" dirty="0">
                <a:latin typeface="KG Blank Space Sketch" panose="02000000000000000000" pitchFamily="2" charset="0"/>
              </a:rPr>
              <a:t>11 Sept</a:t>
            </a:r>
          </a:p>
        </p:txBody>
      </p:sp>
      <p:cxnSp>
        <p:nvCxnSpPr>
          <p:cNvPr id="22" name="Straight Connector 21">
            <a:extLst>
              <a:ext uri="{FF2B5EF4-FFF2-40B4-BE49-F238E27FC236}">
                <a16:creationId xmlns:a16="http://schemas.microsoft.com/office/drawing/2014/main" id="{A8A22CBC-0FEA-44B4-9CB5-FC95FFD00262}"/>
              </a:ext>
            </a:extLst>
          </p:cNvPr>
          <p:cNvCxnSpPr>
            <a:cxnSpLocks/>
          </p:cNvCxnSpPr>
          <p:nvPr/>
        </p:nvCxnSpPr>
        <p:spPr>
          <a:xfrm flipV="1">
            <a:off x="5805235" y="4063060"/>
            <a:ext cx="0" cy="85224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00A628A-E670-4D94-AA59-0990A0A45306}"/>
              </a:ext>
            </a:extLst>
          </p:cNvPr>
          <p:cNvSpPr/>
          <p:nvPr/>
        </p:nvSpPr>
        <p:spPr>
          <a:xfrm>
            <a:off x="4464729" y="4957369"/>
            <a:ext cx="2791326" cy="1708484"/>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4" name="TextBox 23">
            <a:extLst>
              <a:ext uri="{FF2B5EF4-FFF2-40B4-BE49-F238E27FC236}">
                <a16:creationId xmlns:a16="http://schemas.microsoft.com/office/drawing/2014/main" id="{55A109A2-FCA4-4143-9CFF-8555D1AD0EC4}"/>
              </a:ext>
            </a:extLst>
          </p:cNvPr>
          <p:cNvSpPr txBox="1"/>
          <p:nvPr/>
        </p:nvSpPr>
        <p:spPr>
          <a:xfrm>
            <a:off x="4607842" y="5018805"/>
            <a:ext cx="2600087" cy="1384995"/>
          </a:xfrm>
          <a:prstGeom prst="rect">
            <a:avLst/>
          </a:prstGeom>
          <a:noFill/>
        </p:spPr>
        <p:txBody>
          <a:bodyPr wrap="square" rtlCol="0">
            <a:spAutoFit/>
          </a:bodyPr>
          <a:lstStyle/>
          <a:p>
            <a:r>
              <a:rPr lang="en-SG" sz="1400" b="1" u="sng" dirty="0"/>
              <a:t>Sprint 8</a:t>
            </a:r>
            <a:endParaRPr lang="en-SG" sz="1200" dirty="0"/>
          </a:p>
          <a:p>
            <a:r>
              <a:rPr lang="en-SG" sz="1200" dirty="0"/>
              <a:t>- Analytics Module</a:t>
            </a:r>
            <a:br>
              <a:rPr lang="en-SG" sz="700" dirty="0"/>
            </a:br>
            <a:r>
              <a:rPr lang="en-SG" sz="1200" dirty="0"/>
              <a:t>Web Traffic </a:t>
            </a:r>
            <a:r>
              <a:rPr lang="en-SG" sz="1000" dirty="0"/>
              <a:t>(Google Analytics)</a:t>
            </a:r>
          </a:p>
          <a:p>
            <a:r>
              <a:rPr lang="en-SG" sz="1200" dirty="0">
                <a:solidFill>
                  <a:srgbClr val="FF0000"/>
                </a:solidFill>
              </a:rPr>
              <a:t>Product View and Click rate </a:t>
            </a:r>
            <a:r>
              <a:rPr lang="en-SG" sz="1000" dirty="0">
                <a:solidFill>
                  <a:srgbClr val="FF0000"/>
                </a:solidFill>
              </a:rPr>
              <a:t>(Google Analytics)</a:t>
            </a:r>
            <a:br>
              <a:rPr lang="en-SG" sz="1200" dirty="0">
                <a:solidFill>
                  <a:srgbClr val="FF0000"/>
                </a:solidFill>
              </a:rPr>
            </a:br>
            <a:r>
              <a:rPr lang="en-SG" sz="1200" dirty="0">
                <a:solidFill>
                  <a:srgbClr val="FF0000"/>
                </a:solidFill>
              </a:rPr>
              <a:t>Enhanced Ecommerce </a:t>
            </a:r>
            <a:r>
              <a:rPr lang="en-SG" sz="1000" dirty="0">
                <a:solidFill>
                  <a:srgbClr val="FF0000"/>
                </a:solidFill>
              </a:rPr>
              <a:t>(Google Analytics)</a:t>
            </a:r>
            <a:br>
              <a:rPr lang="en-SG" sz="1200" dirty="0"/>
            </a:br>
            <a:r>
              <a:rPr lang="en-SG" sz="1200" dirty="0"/>
              <a:t>- Mid Term Preparation</a:t>
            </a:r>
          </a:p>
        </p:txBody>
      </p:sp>
      <p:pic>
        <p:nvPicPr>
          <p:cNvPr id="25" name="Picture 24" descr="A picture containing watch&#10;&#10;Description generated with high confidence">
            <a:extLst>
              <a:ext uri="{FF2B5EF4-FFF2-40B4-BE49-F238E27FC236}">
                <a16:creationId xmlns:a16="http://schemas.microsoft.com/office/drawing/2014/main" id="{DA2DA903-6E1F-4E98-9FAA-5AFD78117560}"/>
              </a:ext>
            </a:extLst>
          </p:cNvPr>
          <p:cNvPicPr>
            <a:picLocks noChangeAspect="1"/>
          </p:cNvPicPr>
          <p:nvPr/>
        </p:nvPicPr>
        <p:blipFill rotWithShape="1">
          <a:blip r:embed="rId2">
            <a:extLst>
              <a:ext uri="{28A0092B-C50C-407E-A947-70E740481C1C}">
                <a14:useLocalDpi xmlns:a14="http://schemas.microsoft.com/office/drawing/2010/main" val="0"/>
              </a:ext>
            </a:extLst>
          </a:blip>
          <a:srcRect t="40180" r="79923" b="43153"/>
          <a:stretch/>
        </p:blipFill>
        <p:spPr>
          <a:xfrm>
            <a:off x="1011765" y="3579396"/>
            <a:ext cx="1564714" cy="571500"/>
          </a:xfrm>
          <a:prstGeom prst="rect">
            <a:avLst/>
          </a:prstGeom>
        </p:spPr>
      </p:pic>
      <p:sp>
        <p:nvSpPr>
          <p:cNvPr id="26" name="TextBox 25">
            <a:extLst>
              <a:ext uri="{FF2B5EF4-FFF2-40B4-BE49-F238E27FC236}">
                <a16:creationId xmlns:a16="http://schemas.microsoft.com/office/drawing/2014/main" id="{B0010B94-78D6-4DD9-9CA7-A524F7D9D6B9}"/>
              </a:ext>
            </a:extLst>
          </p:cNvPr>
          <p:cNvSpPr txBox="1"/>
          <p:nvPr/>
        </p:nvSpPr>
        <p:spPr>
          <a:xfrm>
            <a:off x="5347232" y="3440063"/>
            <a:ext cx="916982" cy="307777"/>
          </a:xfrm>
          <a:prstGeom prst="rect">
            <a:avLst/>
          </a:prstGeom>
          <a:noFill/>
        </p:spPr>
        <p:txBody>
          <a:bodyPr wrap="none" rtlCol="0">
            <a:spAutoFit/>
          </a:bodyPr>
          <a:lstStyle/>
          <a:p>
            <a:r>
              <a:rPr lang="en-SG" sz="1400" dirty="0">
                <a:latin typeface="KG Blank Space Sketch" panose="02000000000000000000" pitchFamily="2" charset="0"/>
              </a:rPr>
              <a:t>25 Sept</a:t>
            </a:r>
          </a:p>
        </p:txBody>
      </p:sp>
      <p:cxnSp>
        <p:nvCxnSpPr>
          <p:cNvPr id="27" name="Straight Connector 26">
            <a:extLst>
              <a:ext uri="{FF2B5EF4-FFF2-40B4-BE49-F238E27FC236}">
                <a16:creationId xmlns:a16="http://schemas.microsoft.com/office/drawing/2014/main" id="{B0FDBB95-F4BF-499D-9678-164B6126EB21}"/>
              </a:ext>
            </a:extLst>
          </p:cNvPr>
          <p:cNvCxnSpPr>
            <a:cxnSpLocks/>
          </p:cNvCxnSpPr>
          <p:nvPr/>
        </p:nvCxnSpPr>
        <p:spPr>
          <a:xfrm flipV="1">
            <a:off x="7327227" y="2888556"/>
            <a:ext cx="0" cy="856824"/>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E02731C-6664-4E7D-AFB0-5AC2CF45FA08}"/>
              </a:ext>
            </a:extLst>
          </p:cNvPr>
          <p:cNvSpPr/>
          <p:nvPr/>
        </p:nvSpPr>
        <p:spPr>
          <a:xfrm>
            <a:off x="5669487" y="1158969"/>
            <a:ext cx="3193143" cy="1729587"/>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29" name="TextBox 28">
            <a:extLst>
              <a:ext uri="{FF2B5EF4-FFF2-40B4-BE49-F238E27FC236}">
                <a16:creationId xmlns:a16="http://schemas.microsoft.com/office/drawing/2014/main" id="{827EC0DD-A449-4612-9B4A-236C8F3C0EFC}"/>
              </a:ext>
            </a:extLst>
          </p:cNvPr>
          <p:cNvSpPr txBox="1"/>
          <p:nvPr/>
        </p:nvSpPr>
        <p:spPr>
          <a:xfrm>
            <a:off x="5762471" y="1143667"/>
            <a:ext cx="3193143" cy="1738938"/>
          </a:xfrm>
          <a:prstGeom prst="rect">
            <a:avLst/>
          </a:prstGeom>
          <a:noFill/>
        </p:spPr>
        <p:txBody>
          <a:bodyPr wrap="square" rtlCol="0">
            <a:spAutoFit/>
          </a:bodyPr>
          <a:lstStyle/>
          <a:p>
            <a:r>
              <a:rPr lang="en-SG" sz="1400" b="1" u="sng" dirty="0"/>
              <a:t>Sprint 9</a:t>
            </a:r>
            <a:br>
              <a:rPr lang="en-SG" sz="1400" b="1" u="sng" dirty="0"/>
            </a:br>
            <a:r>
              <a:rPr lang="en-SG" sz="1400" dirty="0">
                <a:solidFill>
                  <a:srgbClr val="FF0000"/>
                </a:solidFill>
              </a:rPr>
              <a:t>- </a:t>
            </a:r>
            <a:r>
              <a:rPr lang="en-SG" sz="1200" dirty="0">
                <a:solidFill>
                  <a:srgbClr val="FF0000"/>
                </a:solidFill>
              </a:rPr>
              <a:t>Analytics Module</a:t>
            </a:r>
            <a:br>
              <a:rPr lang="en-SG" sz="1200" dirty="0">
                <a:solidFill>
                  <a:srgbClr val="FF0000"/>
                </a:solidFill>
              </a:rPr>
            </a:br>
            <a:r>
              <a:rPr lang="en-SG" sz="1200" dirty="0">
                <a:solidFill>
                  <a:srgbClr val="FF0000"/>
                </a:solidFill>
              </a:rPr>
              <a:t>Business Performance Charts</a:t>
            </a:r>
            <a:br>
              <a:rPr lang="en-SG" sz="1050" dirty="0">
                <a:solidFill>
                  <a:srgbClr val="FF0000"/>
                </a:solidFill>
              </a:rPr>
            </a:br>
            <a:r>
              <a:rPr lang="en-SG" sz="1200" dirty="0">
                <a:solidFill>
                  <a:srgbClr val="FF0000"/>
                </a:solidFill>
              </a:rPr>
              <a:t>Embedding of Google Analytics Chart</a:t>
            </a:r>
          </a:p>
          <a:p>
            <a:r>
              <a:rPr lang="en-SG" sz="1100" dirty="0">
                <a:solidFill>
                  <a:srgbClr val="FF0000"/>
                </a:solidFill>
              </a:rPr>
              <a:t>- Virtual Reality</a:t>
            </a:r>
            <a:br>
              <a:rPr lang="en-SG" sz="1100" dirty="0">
                <a:solidFill>
                  <a:srgbClr val="FF0000"/>
                </a:solidFill>
              </a:rPr>
            </a:br>
            <a:r>
              <a:rPr lang="en-SG" sz="1100" dirty="0">
                <a:solidFill>
                  <a:srgbClr val="FF0000"/>
                </a:solidFill>
              </a:rPr>
              <a:t>3D Modelling and Customization</a:t>
            </a:r>
            <a:br>
              <a:rPr lang="en-SG" sz="1100" dirty="0">
                <a:solidFill>
                  <a:srgbClr val="FF0000"/>
                </a:solidFill>
              </a:rPr>
            </a:br>
            <a:r>
              <a:rPr lang="en-SG" sz="1100" dirty="0">
                <a:solidFill>
                  <a:srgbClr val="FF0000"/>
                </a:solidFill>
              </a:rPr>
              <a:t>Integration of VR on web application</a:t>
            </a:r>
            <a:br>
              <a:rPr lang="en-SG" sz="1100" dirty="0">
                <a:solidFill>
                  <a:srgbClr val="FF0000"/>
                </a:solidFill>
              </a:rPr>
            </a:br>
            <a:r>
              <a:rPr lang="en-SG" sz="1100" dirty="0">
                <a:solidFill>
                  <a:srgbClr val="FF0000"/>
                </a:solidFill>
              </a:rPr>
              <a:t>- Naked Eye 3D</a:t>
            </a:r>
            <a:br>
              <a:rPr lang="en-SG" sz="1100" dirty="0">
                <a:solidFill>
                  <a:srgbClr val="FF0000"/>
                </a:solidFill>
              </a:rPr>
            </a:br>
            <a:r>
              <a:rPr lang="en-SG" sz="1100" dirty="0">
                <a:solidFill>
                  <a:srgbClr val="FF0000"/>
                </a:solidFill>
              </a:rPr>
              <a:t>Integration of VR model on Naked Eye 3D device</a:t>
            </a:r>
            <a:endParaRPr lang="en-SG" sz="1100" b="1" u="sng" dirty="0">
              <a:solidFill>
                <a:srgbClr val="FF0000"/>
              </a:solidFill>
            </a:endParaRPr>
          </a:p>
        </p:txBody>
      </p:sp>
      <p:cxnSp>
        <p:nvCxnSpPr>
          <p:cNvPr id="30" name="Straight Connector 29">
            <a:extLst>
              <a:ext uri="{FF2B5EF4-FFF2-40B4-BE49-F238E27FC236}">
                <a16:creationId xmlns:a16="http://schemas.microsoft.com/office/drawing/2014/main" id="{9C62464E-0081-4913-9416-70C563B07769}"/>
              </a:ext>
            </a:extLst>
          </p:cNvPr>
          <p:cNvCxnSpPr>
            <a:cxnSpLocks/>
          </p:cNvCxnSpPr>
          <p:nvPr/>
        </p:nvCxnSpPr>
        <p:spPr>
          <a:xfrm flipV="1">
            <a:off x="8899355" y="4044611"/>
            <a:ext cx="0" cy="403060"/>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0150FC59-D9D7-4174-8925-8CF76BADB8A3}"/>
              </a:ext>
            </a:extLst>
          </p:cNvPr>
          <p:cNvSpPr/>
          <p:nvPr/>
        </p:nvSpPr>
        <p:spPr>
          <a:xfrm>
            <a:off x="7883687" y="4501214"/>
            <a:ext cx="2003258" cy="456156"/>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32" name="TextBox 31">
            <a:extLst>
              <a:ext uri="{FF2B5EF4-FFF2-40B4-BE49-F238E27FC236}">
                <a16:creationId xmlns:a16="http://schemas.microsoft.com/office/drawing/2014/main" id="{DC9C861C-3BE8-4533-AC73-1208252628E9}"/>
              </a:ext>
            </a:extLst>
          </p:cNvPr>
          <p:cNvSpPr txBox="1"/>
          <p:nvPr/>
        </p:nvSpPr>
        <p:spPr>
          <a:xfrm>
            <a:off x="7923531" y="4562650"/>
            <a:ext cx="2003257" cy="307777"/>
          </a:xfrm>
          <a:prstGeom prst="rect">
            <a:avLst/>
          </a:prstGeom>
          <a:noFill/>
        </p:spPr>
        <p:txBody>
          <a:bodyPr wrap="square" rtlCol="0">
            <a:spAutoFit/>
          </a:bodyPr>
          <a:lstStyle/>
          <a:p>
            <a:r>
              <a:rPr lang="en-SG" sz="1400" b="1" u="sng" dirty="0"/>
              <a:t>Sprint 10</a:t>
            </a:r>
          </a:p>
        </p:txBody>
      </p:sp>
      <p:sp>
        <p:nvSpPr>
          <p:cNvPr id="33" name="TextBox 32">
            <a:extLst>
              <a:ext uri="{FF2B5EF4-FFF2-40B4-BE49-F238E27FC236}">
                <a16:creationId xmlns:a16="http://schemas.microsoft.com/office/drawing/2014/main" id="{AD4866CF-A906-4386-80B9-DE93488B0876}"/>
              </a:ext>
            </a:extLst>
          </p:cNvPr>
          <p:cNvSpPr txBox="1"/>
          <p:nvPr/>
        </p:nvSpPr>
        <p:spPr>
          <a:xfrm>
            <a:off x="6988021" y="4058200"/>
            <a:ext cx="724878" cy="307777"/>
          </a:xfrm>
          <a:prstGeom prst="rect">
            <a:avLst/>
          </a:prstGeom>
          <a:noFill/>
        </p:spPr>
        <p:txBody>
          <a:bodyPr wrap="none" rtlCol="0">
            <a:spAutoFit/>
          </a:bodyPr>
          <a:lstStyle/>
          <a:p>
            <a:r>
              <a:rPr lang="en-SG" sz="1400" dirty="0">
                <a:latin typeface="KG Blank Space Sketch" panose="02000000000000000000" pitchFamily="2" charset="0"/>
              </a:rPr>
              <a:t>9 Oct</a:t>
            </a:r>
          </a:p>
        </p:txBody>
      </p:sp>
      <p:sp>
        <p:nvSpPr>
          <p:cNvPr id="34" name="TextBox 33">
            <a:extLst>
              <a:ext uri="{FF2B5EF4-FFF2-40B4-BE49-F238E27FC236}">
                <a16:creationId xmlns:a16="http://schemas.microsoft.com/office/drawing/2014/main" id="{D2D0D7B6-ED46-406A-A616-D9623E22CD8C}"/>
              </a:ext>
            </a:extLst>
          </p:cNvPr>
          <p:cNvSpPr txBox="1"/>
          <p:nvPr/>
        </p:nvSpPr>
        <p:spPr>
          <a:xfrm>
            <a:off x="8538673" y="3434910"/>
            <a:ext cx="833883" cy="307777"/>
          </a:xfrm>
          <a:prstGeom prst="rect">
            <a:avLst/>
          </a:prstGeom>
          <a:noFill/>
        </p:spPr>
        <p:txBody>
          <a:bodyPr wrap="none" rtlCol="0">
            <a:spAutoFit/>
          </a:bodyPr>
          <a:lstStyle/>
          <a:p>
            <a:r>
              <a:rPr lang="en-SG" sz="1400" dirty="0">
                <a:latin typeface="KG Blank Space Sketch" panose="02000000000000000000" pitchFamily="2" charset="0"/>
              </a:rPr>
              <a:t>23 Oct</a:t>
            </a:r>
          </a:p>
        </p:txBody>
      </p:sp>
      <p:sp>
        <p:nvSpPr>
          <p:cNvPr id="35" name="TextBox 34">
            <a:extLst>
              <a:ext uri="{FF2B5EF4-FFF2-40B4-BE49-F238E27FC236}">
                <a16:creationId xmlns:a16="http://schemas.microsoft.com/office/drawing/2014/main" id="{E18A3645-8ED7-492B-B267-99D827CDF874}"/>
              </a:ext>
            </a:extLst>
          </p:cNvPr>
          <p:cNvSpPr txBox="1"/>
          <p:nvPr/>
        </p:nvSpPr>
        <p:spPr>
          <a:xfrm>
            <a:off x="186483" y="1657450"/>
            <a:ext cx="2003257" cy="1231106"/>
          </a:xfrm>
          <a:prstGeom prst="rect">
            <a:avLst/>
          </a:prstGeom>
          <a:noFill/>
        </p:spPr>
        <p:txBody>
          <a:bodyPr wrap="square" rtlCol="0">
            <a:spAutoFit/>
          </a:bodyPr>
          <a:lstStyle/>
          <a:p>
            <a:r>
              <a:rPr lang="en-SG" sz="1400" b="1" u="sng" dirty="0"/>
              <a:t>Sprint 5</a:t>
            </a:r>
          </a:p>
          <a:p>
            <a:r>
              <a:rPr lang="en-SG" sz="1200" dirty="0"/>
              <a:t>- Shopping Cart</a:t>
            </a:r>
            <a:br>
              <a:rPr lang="en-SG" sz="1200" dirty="0"/>
            </a:br>
            <a:r>
              <a:rPr lang="en-SG" sz="1200" dirty="0"/>
              <a:t>- Shipping/Payment Details</a:t>
            </a:r>
          </a:p>
          <a:p>
            <a:r>
              <a:rPr lang="en-SG" sz="1200" dirty="0"/>
              <a:t>- Stripe Payment Platform</a:t>
            </a:r>
            <a:br>
              <a:rPr lang="en-SG" sz="1200" dirty="0"/>
            </a:br>
            <a:br>
              <a:rPr lang="en-SG" sz="1200" dirty="0"/>
            </a:br>
            <a:endParaRPr lang="en-SG" sz="1200" dirty="0"/>
          </a:p>
        </p:txBody>
      </p:sp>
      <p:pic>
        <p:nvPicPr>
          <p:cNvPr id="36" name="Picture 35" descr="A picture containing watch&#10;&#10;Description generated with high confidence">
            <a:extLst>
              <a:ext uri="{FF2B5EF4-FFF2-40B4-BE49-F238E27FC236}">
                <a16:creationId xmlns:a16="http://schemas.microsoft.com/office/drawing/2014/main" id="{54D3E75D-41A1-4125-8C67-C681163C15EF}"/>
              </a:ext>
            </a:extLst>
          </p:cNvPr>
          <p:cNvPicPr>
            <a:picLocks noChangeAspect="1"/>
          </p:cNvPicPr>
          <p:nvPr/>
        </p:nvPicPr>
        <p:blipFill rotWithShape="1">
          <a:blip r:embed="rId2">
            <a:extLst>
              <a:ext uri="{28A0092B-C50C-407E-A947-70E740481C1C}">
                <a14:useLocalDpi xmlns:a14="http://schemas.microsoft.com/office/drawing/2010/main" val="0"/>
              </a:ext>
            </a:extLst>
          </a:blip>
          <a:srcRect t="40180" r="79923" b="43153"/>
          <a:stretch/>
        </p:blipFill>
        <p:spPr>
          <a:xfrm>
            <a:off x="2559460" y="3573380"/>
            <a:ext cx="1564714" cy="571500"/>
          </a:xfrm>
          <a:prstGeom prst="rect">
            <a:avLst/>
          </a:prstGeom>
        </p:spPr>
      </p:pic>
      <p:cxnSp>
        <p:nvCxnSpPr>
          <p:cNvPr id="40" name="Straight Connector 39">
            <a:extLst>
              <a:ext uri="{FF2B5EF4-FFF2-40B4-BE49-F238E27FC236}">
                <a16:creationId xmlns:a16="http://schemas.microsoft.com/office/drawing/2014/main" id="{53D05717-E3D4-41CD-8779-CD29392F7949}"/>
              </a:ext>
            </a:extLst>
          </p:cNvPr>
          <p:cNvCxnSpPr>
            <a:cxnSpLocks/>
          </p:cNvCxnSpPr>
          <p:nvPr/>
        </p:nvCxnSpPr>
        <p:spPr>
          <a:xfrm flipV="1">
            <a:off x="6939862" y="3575185"/>
            <a:ext cx="0" cy="26382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AA6D422-6CE0-4DD4-9B6B-18DD7C888DBA}"/>
              </a:ext>
            </a:extLst>
          </p:cNvPr>
          <p:cNvSpPr/>
          <p:nvPr/>
        </p:nvSpPr>
        <p:spPr>
          <a:xfrm>
            <a:off x="6483515" y="3041303"/>
            <a:ext cx="722260" cy="505936"/>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600" dirty="0"/>
              <a:t>UAT 3</a:t>
            </a:r>
          </a:p>
        </p:txBody>
      </p:sp>
      <p:sp>
        <p:nvSpPr>
          <p:cNvPr id="42" name="TextBox 41">
            <a:extLst>
              <a:ext uri="{FF2B5EF4-FFF2-40B4-BE49-F238E27FC236}">
                <a16:creationId xmlns:a16="http://schemas.microsoft.com/office/drawing/2014/main" id="{AAAA5D49-1AD8-40E1-A47B-2EC2F9F0A654}"/>
              </a:ext>
            </a:extLst>
          </p:cNvPr>
          <p:cNvSpPr txBox="1"/>
          <p:nvPr/>
        </p:nvSpPr>
        <p:spPr>
          <a:xfrm>
            <a:off x="6584837" y="3316593"/>
            <a:ext cx="526106" cy="230832"/>
          </a:xfrm>
          <a:prstGeom prst="rect">
            <a:avLst/>
          </a:prstGeom>
          <a:noFill/>
        </p:spPr>
        <p:txBody>
          <a:bodyPr wrap="none" rtlCol="0">
            <a:spAutoFit/>
          </a:bodyPr>
          <a:lstStyle/>
          <a:p>
            <a:r>
              <a:rPr lang="en-SG" sz="900" dirty="0">
                <a:latin typeface="KG Blank Space Sketch" panose="02000000000000000000" pitchFamily="2" charset="0"/>
              </a:rPr>
              <a:t>8 Oct</a:t>
            </a:r>
          </a:p>
        </p:txBody>
      </p:sp>
      <p:cxnSp>
        <p:nvCxnSpPr>
          <p:cNvPr id="45" name="Straight Connector 44">
            <a:extLst>
              <a:ext uri="{FF2B5EF4-FFF2-40B4-BE49-F238E27FC236}">
                <a16:creationId xmlns:a16="http://schemas.microsoft.com/office/drawing/2014/main" id="{ED971183-3FB5-467D-9C18-CBAA1EFF8D0D}"/>
              </a:ext>
            </a:extLst>
          </p:cNvPr>
          <p:cNvCxnSpPr>
            <a:cxnSpLocks/>
          </p:cNvCxnSpPr>
          <p:nvPr/>
        </p:nvCxnSpPr>
        <p:spPr>
          <a:xfrm flipV="1">
            <a:off x="6851630" y="3926289"/>
            <a:ext cx="0" cy="26382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A4ACF533-345C-418F-90A1-64978AAA0165}"/>
              </a:ext>
            </a:extLst>
          </p:cNvPr>
          <p:cNvSpPr/>
          <p:nvPr/>
        </p:nvSpPr>
        <p:spPr>
          <a:xfrm>
            <a:off x="6069925" y="4204881"/>
            <a:ext cx="945005" cy="505936"/>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200" dirty="0"/>
              <a:t>Mid-Terms</a:t>
            </a:r>
          </a:p>
        </p:txBody>
      </p:sp>
      <p:sp>
        <p:nvSpPr>
          <p:cNvPr id="47" name="TextBox 46">
            <a:extLst>
              <a:ext uri="{FF2B5EF4-FFF2-40B4-BE49-F238E27FC236}">
                <a16:creationId xmlns:a16="http://schemas.microsoft.com/office/drawing/2014/main" id="{AE7945AB-71C3-4E10-B656-73D58D221F94}"/>
              </a:ext>
            </a:extLst>
          </p:cNvPr>
          <p:cNvSpPr txBox="1"/>
          <p:nvPr/>
        </p:nvSpPr>
        <p:spPr>
          <a:xfrm>
            <a:off x="6225229" y="4447671"/>
            <a:ext cx="696024" cy="230832"/>
          </a:xfrm>
          <a:prstGeom prst="rect">
            <a:avLst/>
          </a:prstGeom>
          <a:noFill/>
        </p:spPr>
        <p:txBody>
          <a:bodyPr wrap="none" rtlCol="0">
            <a:spAutoFit/>
          </a:bodyPr>
          <a:lstStyle/>
          <a:p>
            <a:r>
              <a:rPr lang="en-SG" sz="900" dirty="0">
                <a:latin typeface="KG Blank Space Sketch" panose="02000000000000000000" pitchFamily="2" charset="0"/>
              </a:rPr>
              <a:t>Week 8 </a:t>
            </a:r>
          </a:p>
        </p:txBody>
      </p:sp>
      <p:cxnSp>
        <p:nvCxnSpPr>
          <p:cNvPr id="48" name="Straight Connector 47">
            <a:extLst>
              <a:ext uri="{FF2B5EF4-FFF2-40B4-BE49-F238E27FC236}">
                <a16:creationId xmlns:a16="http://schemas.microsoft.com/office/drawing/2014/main" id="{056ECF20-7217-42AE-8D50-973FF44C35C1}"/>
              </a:ext>
            </a:extLst>
          </p:cNvPr>
          <p:cNvCxnSpPr>
            <a:cxnSpLocks/>
          </p:cNvCxnSpPr>
          <p:nvPr/>
        </p:nvCxnSpPr>
        <p:spPr>
          <a:xfrm flipV="1">
            <a:off x="9548790" y="2965655"/>
            <a:ext cx="0" cy="86043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BAD16CC0-EFF1-4219-BA29-C86C60B5CA4E}"/>
              </a:ext>
            </a:extLst>
          </p:cNvPr>
          <p:cNvSpPr/>
          <p:nvPr/>
        </p:nvSpPr>
        <p:spPr>
          <a:xfrm>
            <a:off x="8885316" y="2469940"/>
            <a:ext cx="945005" cy="505936"/>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200" dirty="0"/>
              <a:t>Poster</a:t>
            </a:r>
          </a:p>
        </p:txBody>
      </p:sp>
      <p:sp>
        <p:nvSpPr>
          <p:cNvPr id="50" name="TextBox 49">
            <a:extLst>
              <a:ext uri="{FF2B5EF4-FFF2-40B4-BE49-F238E27FC236}">
                <a16:creationId xmlns:a16="http://schemas.microsoft.com/office/drawing/2014/main" id="{D1751BDA-7AB9-42DE-88D3-400459658021}"/>
              </a:ext>
            </a:extLst>
          </p:cNvPr>
          <p:cNvSpPr txBox="1"/>
          <p:nvPr/>
        </p:nvSpPr>
        <p:spPr>
          <a:xfrm>
            <a:off x="9071110" y="2697491"/>
            <a:ext cx="649537" cy="230832"/>
          </a:xfrm>
          <a:prstGeom prst="rect">
            <a:avLst/>
          </a:prstGeom>
          <a:noFill/>
        </p:spPr>
        <p:txBody>
          <a:bodyPr wrap="none" rtlCol="0">
            <a:spAutoFit/>
          </a:bodyPr>
          <a:lstStyle/>
          <a:p>
            <a:r>
              <a:rPr lang="en-SG" sz="900" dirty="0">
                <a:latin typeface="KG Blank Space Sketch" panose="02000000000000000000" pitchFamily="2" charset="0"/>
              </a:rPr>
              <a:t>30 Oct </a:t>
            </a:r>
          </a:p>
        </p:txBody>
      </p:sp>
      <p:cxnSp>
        <p:nvCxnSpPr>
          <p:cNvPr id="51" name="Straight Connector 50">
            <a:extLst>
              <a:ext uri="{FF2B5EF4-FFF2-40B4-BE49-F238E27FC236}">
                <a16:creationId xmlns:a16="http://schemas.microsoft.com/office/drawing/2014/main" id="{120DBB07-A5F5-457A-8666-2B31E6EBEED7}"/>
              </a:ext>
            </a:extLst>
          </p:cNvPr>
          <p:cNvCxnSpPr>
            <a:cxnSpLocks/>
          </p:cNvCxnSpPr>
          <p:nvPr/>
        </p:nvCxnSpPr>
        <p:spPr>
          <a:xfrm flipV="1">
            <a:off x="11422446" y="3923060"/>
            <a:ext cx="0" cy="26382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CB8343C7-28A8-4F20-AB9B-59F544802232}"/>
              </a:ext>
            </a:extLst>
          </p:cNvPr>
          <p:cNvSpPr/>
          <p:nvPr/>
        </p:nvSpPr>
        <p:spPr>
          <a:xfrm>
            <a:off x="10632763" y="4202606"/>
            <a:ext cx="945005" cy="505936"/>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200" dirty="0"/>
              <a:t>Finals</a:t>
            </a:r>
          </a:p>
        </p:txBody>
      </p:sp>
      <p:sp>
        <p:nvSpPr>
          <p:cNvPr id="53" name="TextBox 52">
            <a:extLst>
              <a:ext uri="{FF2B5EF4-FFF2-40B4-BE49-F238E27FC236}">
                <a16:creationId xmlns:a16="http://schemas.microsoft.com/office/drawing/2014/main" id="{086A545A-9A0B-43D9-8935-1FF49BCD7F19}"/>
              </a:ext>
            </a:extLst>
          </p:cNvPr>
          <p:cNvSpPr txBox="1"/>
          <p:nvPr/>
        </p:nvSpPr>
        <p:spPr>
          <a:xfrm>
            <a:off x="10686572" y="4444831"/>
            <a:ext cx="845103" cy="230832"/>
          </a:xfrm>
          <a:prstGeom prst="rect">
            <a:avLst/>
          </a:prstGeom>
          <a:noFill/>
        </p:spPr>
        <p:txBody>
          <a:bodyPr wrap="none" rtlCol="0">
            <a:spAutoFit/>
          </a:bodyPr>
          <a:lstStyle/>
          <a:p>
            <a:r>
              <a:rPr lang="en-SG" sz="900" dirty="0">
                <a:latin typeface="KG Blank Space Sketch" panose="02000000000000000000" pitchFamily="2" charset="0"/>
              </a:rPr>
              <a:t>Week 14/15</a:t>
            </a:r>
          </a:p>
        </p:txBody>
      </p:sp>
      <p:cxnSp>
        <p:nvCxnSpPr>
          <p:cNvPr id="54" name="Straight Connector 53">
            <a:extLst>
              <a:ext uri="{FF2B5EF4-FFF2-40B4-BE49-F238E27FC236}">
                <a16:creationId xmlns:a16="http://schemas.microsoft.com/office/drawing/2014/main" id="{FC1DECC6-A644-4448-8D71-6C92F36A5998}"/>
              </a:ext>
            </a:extLst>
          </p:cNvPr>
          <p:cNvCxnSpPr>
            <a:cxnSpLocks/>
          </p:cNvCxnSpPr>
          <p:nvPr/>
        </p:nvCxnSpPr>
        <p:spPr>
          <a:xfrm flipV="1">
            <a:off x="9960742" y="3471591"/>
            <a:ext cx="0" cy="367415"/>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38D3654F-BA6B-4A6D-B415-151FDFBB8DFF}"/>
              </a:ext>
            </a:extLst>
          </p:cNvPr>
          <p:cNvSpPr/>
          <p:nvPr/>
        </p:nvSpPr>
        <p:spPr>
          <a:xfrm>
            <a:off x="9853007" y="2935575"/>
            <a:ext cx="722260" cy="505936"/>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600" dirty="0"/>
              <a:t>UAT 4</a:t>
            </a:r>
          </a:p>
        </p:txBody>
      </p:sp>
      <p:sp>
        <p:nvSpPr>
          <p:cNvPr id="56" name="TextBox 55">
            <a:extLst>
              <a:ext uri="{FF2B5EF4-FFF2-40B4-BE49-F238E27FC236}">
                <a16:creationId xmlns:a16="http://schemas.microsoft.com/office/drawing/2014/main" id="{CE4A7E01-CC89-4797-ABFF-24A1A06F7375}"/>
              </a:ext>
            </a:extLst>
          </p:cNvPr>
          <p:cNvSpPr txBox="1"/>
          <p:nvPr/>
        </p:nvSpPr>
        <p:spPr>
          <a:xfrm>
            <a:off x="9930264" y="3186801"/>
            <a:ext cx="556563" cy="230832"/>
          </a:xfrm>
          <a:prstGeom prst="rect">
            <a:avLst/>
          </a:prstGeom>
          <a:noFill/>
        </p:spPr>
        <p:txBody>
          <a:bodyPr wrap="none" rtlCol="0">
            <a:spAutoFit/>
          </a:bodyPr>
          <a:lstStyle/>
          <a:p>
            <a:r>
              <a:rPr lang="en-SG" sz="900" dirty="0">
                <a:latin typeface="KG Blank Space Sketch" panose="02000000000000000000" pitchFamily="2" charset="0"/>
              </a:rPr>
              <a:t>5 Nov</a:t>
            </a:r>
          </a:p>
        </p:txBody>
      </p:sp>
      <p:sp>
        <p:nvSpPr>
          <p:cNvPr id="57" name="Rectangle: Rounded Corners 56">
            <a:extLst>
              <a:ext uri="{FF2B5EF4-FFF2-40B4-BE49-F238E27FC236}">
                <a16:creationId xmlns:a16="http://schemas.microsoft.com/office/drawing/2014/main" id="{AD8FCC44-4E27-4944-93C2-441374C92C98}"/>
              </a:ext>
            </a:extLst>
          </p:cNvPr>
          <p:cNvSpPr/>
          <p:nvPr/>
        </p:nvSpPr>
        <p:spPr>
          <a:xfrm>
            <a:off x="10069424" y="5017686"/>
            <a:ext cx="2003258" cy="1262798"/>
          </a:xfrm>
          <a:prstGeom prst="roundRect">
            <a:avLst/>
          </a:prstGeom>
          <a:noFill/>
          <a:ln w="9525" cap="flat" cmpd="sng" algn="ctr">
            <a:solidFill>
              <a:srgbClr val="D4AF3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58" name="TextBox 57">
            <a:extLst>
              <a:ext uri="{FF2B5EF4-FFF2-40B4-BE49-F238E27FC236}">
                <a16:creationId xmlns:a16="http://schemas.microsoft.com/office/drawing/2014/main" id="{854FD1B8-91A0-4D44-82DD-67D7BCD9CBA8}"/>
              </a:ext>
            </a:extLst>
          </p:cNvPr>
          <p:cNvSpPr txBox="1"/>
          <p:nvPr/>
        </p:nvSpPr>
        <p:spPr>
          <a:xfrm>
            <a:off x="10109267" y="5079122"/>
            <a:ext cx="2003257" cy="1261884"/>
          </a:xfrm>
          <a:prstGeom prst="rect">
            <a:avLst/>
          </a:prstGeom>
          <a:noFill/>
        </p:spPr>
        <p:txBody>
          <a:bodyPr wrap="square" rtlCol="0">
            <a:spAutoFit/>
          </a:bodyPr>
          <a:lstStyle/>
          <a:p>
            <a:r>
              <a:rPr lang="en-SG" sz="1400" b="1" u="sng" dirty="0"/>
              <a:t>Project Closing Preparation</a:t>
            </a:r>
          </a:p>
          <a:p>
            <a:r>
              <a:rPr lang="en-SG" sz="1200" dirty="0"/>
              <a:t>- All Development Cease</a:t>
            </a:r>
            <a:br>
              <a:rPr lang="en-SG" sz="1200" dirty="0"/>
            </a:br>
            <a:r>
              <a:rPr lang="en-SG" sz="1200" dirty="0"/>
              <a:t>- Client Handover</a:t>
            </a:r>
            <a:br>
              <a:rPr lang="en-SG" sz="1200" dirty="0"/>
            </a:br>
            <a:r>
              <a:rPr lang="en-SG" sz="1200" dirty="0"/>
              <a:t>- Preparation for Finals</a:t>
            </a:r>
            <a:br>
              <a:rPr lang="en-SG" sz="1200" dirty="0"/>
            </a:br>
            <a:r>
              <a:rPr lang="en-SG" sz="1200" dirty="0"/>
              <a:t>- Documentation</a:t>
            </a:r>
          </a:p>
        </p:txBody>
      </p:sp>
      <p:cxnSp>
        <p:nvCxnSpPr>
          <p:cNvPr id="59" name="Straight Connector 58">
            <a:extLst>
              <a:ext uri="{FF2B5EF4-FFF2-40B4-BE49-F238E27FC236}">
                <a16:creationId xmlns:a16="http://schemas.microsoft.com/office/drawing/2014/main" id="{654A42C9-3675-4E6F-9BD1-631335F449E0}"/>
              </a:ext>
            </a:extLst>
          </p:cNvPr>
          <p:cNvCxnSpPr>
            <a:cxnSpLocks/>
          </p:cNvCxnSpPr>
          <p:nvPr/>
        </p:nvCxnSpPr>
        <p:spPr>
          <a:xfrm flipV="1">
            <a:off x="10459449" y="4034190"/>
            <a:ext cx="0" cy="881112"/>
          </a:xfrm>
          <a:prstGeom prst="line">
            <a:avLst/>
          </a:prstGeom>
          <a:ln w="38100">
            <a:solidFill>
              <a:srgbClr val="CC66FF"/>
            </a:solidFill>
            <a:prstDash val="sysDot"/>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57CEB5-AF3A-4A2F-9F43-C7336241980F}"/>
              </a:ext>
            </a:extLst>
          </p:cNvPr>
          <p:cNvSpPr txBox="1"/>
          <p:nvPr/>
        </p:nvSpPr>
        <p:spPr>
          <a:xfrm>
            <a:off x="10259703" y="3448084"/>
            <a:ext cx="792653" cy="307777"/>
          </a:xfrm>
          <a:prstGeom prst="rect">
            <a:avLst/>
          </a:prstGeom>
          <a:noFill/>
        </p:spPr>
        <p:txBody>
          <a:bodyPr wrap="none" rtlCol="0">
            <a:spAutoFit/>
          </a:bodyPr>
          <a:lstStyle/>
          <a:p>
            <a:r>
              <a:rPr lang="en-SG" sz="1400" dirty="0">
                <a:latin typeface="KG Blank Space Sketch" panose="02000000000000000000" pitchFamily="2" charset="0"/>
              </a:rPr>
              <a:t>12 Nov</a:t>
            </a:r>
          </a:p>
        </p:txBody>
      </p:sp>
    </p:spTree>
    <p:extLst>
      <p:ext uri="{BB962C8B-B14F-4D97-AF65-F5344CB8AC3E}">
        <p14:creationId xmlns:p14="http://schemas.microsoft.com/office/powerpoint/2010/main" val="3776038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4CFB419-BB05-4066-AF97-007E628AED9D}"/>
              </a:ext>
            </a:extLst>
          </p:cNvPr>
          <p:cNvSpPr txBox="1">
            <a:spLocks noChangeArrowheads="1"/>
          </p:cNvSpPr>
          <p:nvPr/>
        </p:nvSpPr>
        <p:spPr>
          <a:xfrm>
            <a:off x="298752" y="537314"/>
            <a:ext cx="8316000" cy="7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en-US" b="1" dirty="0"/>
          </a:p>
        </p:txBody>
      </p:sp>
      <p:sp>
        <p:nvSpPr>
          <p:cNvPr id="19" name="Title 18">
            <a:extLst>
              <a:ext uri="{FF2B5EF4-FFF2-40B4-BE49-F238E27FC236}">
                <a16:creationId xmlns:a16="http://schemas.microsoft.com/office/drawing/2014/main" id="{3EED2131-8890-4664-A9AC-26EB77F93990}"/>
              </a:ext>
            </a:extLst>
          </p:cNvPr>
          <p:cNvSpPr>
            <a:spLocks noGrp="1"/>
          </p:cNvSpPr>
          <p:nvPr>
            <p:ph type="title"/>
          </p:nvPr>
        </p:nvSpPr>
        <p:spPr/>
        <p:txBody>
          <a:bodyPr>
            <a:normAutofit fontScale="90000"/>
          </a:bodyPr>
          <a:lstStyle/>
          <a:p>
            <a:r>
              <a:rPr lang="en-US" altLang="en-US" b="1" dirty="0"/>
              <a:t>DePICT® Project Management</a:t>
            </a:r>
            <a:endParaRPr lang="en-SG" dirty="0"/>
          </a:p>
        </p:txBody>
      </p:sp>
      <p:sp>
        <p:nvSpPr>
          <p:cNvPr id="20" name="TextBox 19">
            <a:extLst>
              <a:ext uri="{FF2B5EF4-FFF2-40B4-BE49-F238E27FC236}">
                <a16:creationId xmlns:a16="http://schemas.microsoft.com/office/drawing/2014/main" id="{1F380B97-FED6-4E34-8773-4C4C3070E422}"/>
              </a:ext>
            </a:extLst>
          </p:cNvPr>
          <p:cNvSpPr txBox="1"/>
          <p:nvPr/>
        </p:nvSpPr>
        <p:spPr>
          <a:xfrm>
            <a:off x="359764" y="1993692"/>
            <a:ext cx="11332564" cy="4801314"/>
          </a:xfrm>
          <a:prstGeom prst="rect">
            <a:avLst/>
          </a:prstGeom>
          <a:noFill/>
        </p:spPr>
        <p:txBody>
          <a:bodyPr wrap="square" rtlCol="0">
            <a:spAutoFit/>
          </a:bodyPr>
          <a:lstStyle/>
          <a:p>
            <a:r>
              <a:rPr lang="en-SG" dirty="0">
                <a:solidFill>
                  <a:srgbClr val="FF0000"/>
                </a:solidFill>
              </a:rPr>
              <a:t>What is DePICT</a:t>
            </a:r>
            <a:r>
              <a:rPr lang="en-US" altLang="en-US" b="1" dirty="0">
                <a:solidFill>
                  <a:srgbClr val="FF0000"/>
                </a:solidFill>
              </a:rPr>
              <a:t>®</a:t>
            </a:r>
            <a:r>
              <a:rPr lang="en-SG" dirty="0">
                <a:solidFill>
                  <a:srgbClr val="FF0000"/>
                </a:solidFill>
              </a:rPr>
              <a:t>?</a:t>
            </a:r>
          </a:p>
          <a:p>
            <a:pPr marL="285753" indent="-285753">
              <a:buFont typeface="Arial" panose="020B0604020202020204" pitchFamily="34" charset="0"/>
              <a:buChar char="•"/>
            </a:pPr>
            <a:r>
              <a:rPr lang="en-SG" dirty="0"/>
              <a:t>The global project management methodology applied through DHL’s global businesses.</a:t>
            </a:r>
            <a:br>
              <a:rPr lang="en-SG" dirty="0"/>
            </a:br>
            <a:r>
              <a:rPr lang="en-SG" i="1" dirty="0"/>
              <a:t>(Deutsche Post DHL is the world’s largest logistics company) </a:t>
            </a:r>
          </a:p>
          <a:p>
            <a:endParaRPr lang="en-SG" dirty="0"/>
          </a:p>
          <a:p>
            <a:r>
              <a:rPr lang="en-SG" dirty="0">
                <a:solidFill>
                  <a:srgbClr val="FF0000"/>
                </a:solidFill>
              </a:rPr>
              <a:t>Why DePICT?</a:t>
            </a:r>
          </a:p>
          <a:p>
            <a:pPr marL="285753" indent="-285753">
              <a:buFont typeface="Arial" panose="020B0604020202020204" pitchFamily="34" charset="0"/>
              <a:buChar char="•"/>
            </a:pPr>
            <a:r>
              <a:rPr lang="en-SG" b="1" dirty="0"/>
              <a:t>Utilizing Best Practices for Project Management – </a:t>
            </a:r>
            <a:r>
              <a:rPr lang="en-SG" dirty="0"/>
              <a:t>DePICT is a methodology employed by DHL in all areas of businesses, from Supply Chain projects to even IT solutions.</a:t>
            </a:r>
          </a:p>
          <a:p>
            <a:pPr marL="285753" indent="-285753">
              <a:buFont typeface="Arial" panose="020B0604020202020204" pitchFamily="34" charset="0"/>
              <a:buChar char="•"/>
            </a:pPr>
            <a:r>
              <a:rPr lang="en-SG" b="1" dirty="0"/>
              <a:t>Drive Risk Management – </a:t>
            </a:r>
            <a:r>
              <a:rPr lang="en-SG" dirty="0"/>
              <a:t>A disciplined approach to recognizing and managing risks before they evolve into bigger problems</a:t>
            </a:r>
          </a:p>
          <a:p>
            <a:pPr marL="285753" indent="-285753">
              <a:buFont typeface="Arial" panose="020B0604020202020204" pitchFamily="34" charset="0"/>
              <a:buChar char="•"/>
            </a:pPr>
            <a:r>
              <a:rPr lang="en-SG" b="1" dirty="0"/>
              <a:t>Support the Business Strategy – </a:t>
            </a:r>
            <a:r>
              <a:rPr lang="en-SG" dirty="0"/>
              <a:t>Ensuring resources and effort are always aligned with business priorities to delivery a successful project</a:t>
            </a:r>
          </a:p>
          <a:p>
            <a:pPr marL="285753" indent="-285753">
              <a:buFont typeface="Arial" panose="020B0604020202020204" pitchFamily="34" charset="0"/>
              <a:buChar char="•"/>
            </a:pPr>
            <a:r>
              <a:rPr lang="en-SG" b="1" dirty="0"/>
              <a:t>Keep It Simple –</a:t>
            </a:r>
            <a:r>
              <a:rPr lang="en-SG" dirty="0"/>
              <a:t> Easy-to-understand processes and tools in multiple areas. All team members are able to understand the content even without a user guide</a:t>
            </a:r>
          </a:p>
          <a:p>
            <a:pPr marL="285753" indent="-285753">
              <a:buFont typeface="Arial" panose="020B0604020202020204" pitchFamily="34" charset="0"/>
              <a:buChar char="•"/>
            </a:pPr>
            <a:endParaRPr lang="en-SG" dirty="0"/>
          </a:p>
          <a:p>
            <a:r>
              <a:rPr lang="en-SG" dirty="0">
                <a:solidFill>
                  <a:srgbClr val="FF0000"/>
                </a:solidFill>
              </a:rPr>
              <a:t>How is Team LeGIT using DePICT?</a:t>
            </a:r>
          </a:p>
          <a:p>
            <a:pPr marL="285753" indent="-285753">
              <a:buFont typeface="Arial" panose="020B0604020202020204" pitchFamily="34" charset="0"/>
              <a:buChar char="•"/>
            </a:pPr>
            <a:r>
              <a:rPr lang="en-SG" dirty="0"/>
              <a:t>Following strictly to the methodology of DePICT but making necessary adjustments to the approach to align it with the nature of the project </a:t>
            </a:r>
            <a:r>
              <a:rPr lang="en-SG" sz="1600" i="1" dirty="0"/>
              <a:t>(Excluding control tools such as investments, senior management reports and costing)</a:t>
            </a:r>
            <a:endParaRPr lang="en-SG" i="1" dirty="0"/>
          </a:p>
        </p:txBody>
      </p:sp>
      <p:pic>
        <p:nvPicPr>
          <p:cNvPr id="10" name="Picture 9" descr="A close up of a sign&#10;&#10;Description generated with very high confidence">
            <a:extLst>
              <a:ext uri="{FF2B5EF4-FFF2-40B4-BE49-F238E27FC236}">
                <a16:creationId xmlns:a16="http://schemas.microsoft.com/office/drawing/2014/main" id="{6CF2BC9E-4683-4283-9888-20D97AFA6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980" y="83086"/>
            <a:ext cx="2887766" cy="1583784"/>
          </a:xfrm>
          <a:prstGeom prst="rect">
            <a:avLst/>
          </a:prstGeom>
        </p:spPr>
      </p:pic>
    </p:spTree>
    <p:extLst>
      <p:ext uri="{BB962C8B-B14F-4D97-AF65-F5344CB8AC3E}">
        <p14:creationId xmlns:p14="http://schemas.microsoft.com/office/powerpoint/2010/main" val="3383965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4CFB419-BB05-4066-AF97-007E628AED9D}"/>
              </a:ext>
            </a:extLst>
          </p:cNvPr>
          <p:cNvSpPr txBox="1">
            <a:spLocks noChangeArrowheads="1"/>
          </p:cNvSpPr>
          <p:nvPr/>
        </p:nvSpPr>
        <p:spPr>
          <a:xfrm>
            <a:off x="298752" y="537314"/>
            <a:ext cx="8316000" cy="712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en-US" b="1" dirty="0"/>
          </a:p>
        </p:txBody>
      </p:sp>
      <p:graphicFrame>
        <p:nvGraphicFramePr>
          <p:cNvPr id="5" name="Group 77">
            <a:extLst>
              <a:ext uri="{FF2B5EF4-FFF2-40B4-BE49-F238E27FC236}">
                <a16:creationId xmlns:a16="http://schemas.microsoft.com/office/drawing/2014/main" id="{BE85B082-E6FF-4546-A001-7305F7F49819}"/>
              </a:ext>
            </a:extLst>
          </p:cNvPr>
          <p:cNvGraphicFramePr>
            <a:graphicFrameLocks noGrp="1"/>
          </p:cNvGraphicFramePr>
          <p:nvPr>
            <p:extLst>
              <p:ext uri="{D42A27DB-BD31-4B8C-83A1-F6EECF244321}">
                <p14:modId xmlns:p14="http://schemas.microsoft.com/office/powerpoint/2010/main" val="613377193"/>
              </p:ext>
            </p:extLst>
          </p:nvPr>
        </p:nvGraphicFramePr>
        <p:xfrm>
          <a:off x="298752" y="1666870"/>
          <a:ext cx="11612994" cy="5059184"/>
        </p:xfrm>
        <a:graphic>
          <a:graphicData uri="http://schemas.openxmlformats.org/drawingml/2006/table">
            <a:tbl>
              <a:tblPr/>
              <a:tblGrid>
                <a:gridCol w="1230850">
                  <a:extLst>
                    <a:ext uri="{9D8B030D-6E8A-4147-A177-3AD203B41FA5}">
                      <a16:colId xmlns:a16="http://schemas.microsoft.com/office/drawing/2014/main" val="20000"/>
                    </a:ext>
                  </a:extLst>
                </a:gridCol>
                <a:gridCol w="5026904">
                  <a:extLst>
                    <a:ext uri="{9D8B030D-6E8A-4147-A177-3AD203B41FA5}">
                      <a16:colId xmlns:a16="http://schemas.microsoft.com/office/drawing/2014/main" val="20001"/>
                    </a:ext>
                  </a:extLst>
                </a:gridCol>
                <a:gridCol w="5355240">
                  <a:extLst>
                    <a:ext uri="{9D8B030D-6E8A-4147-A177-3AD203B41FA5}">
                      <a16:colId xmlns:a16="http://schemas.microsoft.com/office/drawing/2014/main" val="20002"/>
                    </a:ext>
                  </a:extLst>
                </a:gridCol>
              </a:tblGrid>
              <a:tr h="327468">
                <a:tc>
                  <a:txBody>
                    <a:bodyPr/>
                    <a:lstStyle/>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r>
                        <a:rPr kumimoji="0" lang="en-US" sz="1200" b="0" i="0" u="none" strike="noStrike" cap="none" normalizeH="0" baseline="0" dirty="0">
                          <a:ln>
                            <a:noFill/>
                          </a:ln>
                          <a:solidFill>
                            <a:srgbClr val="000000"/>
                          </a:solidFill>
                          <a:effectLst/>
                          <a:latin typeface="Arial" charset="0"/>
                          <a:cs typeface="Arial" charset="0"/>
                        </a:rPr>
                        <a:t>Stage</a:t>
                      </a:r>
                    </a:p>
                  </a:txBody>
                  <a:tcPr marL="91435" marR="91435" marT="45648" marB="4564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r>
                        <a:rPr kumimoji="0" lang="en-US" sz="1200" b="0" i="0" u="none" strike="noStrike" cap="none" normalizeH="0" baseline="0" dirty="0">
                          <a:ln>
                            <a:noFill/>
                          </a:ln>
                          <a:solidFill>
                            <a:srgbClr val="000000"/>
                          </a:solidFill>
                          <a:effectLst/>
                          <a:latin typeface="Arial" charset="0"/>
                          <a:cs typeface="Arial" charset="0"/>
                        </a:rPr>
                        <a:t>   Sponsor/Business needs</a:t>
                      </a:r>
                    </a:p>
                  </a:txBody>
                  <a:tcPr marL="91435" marR="91435" marT="45648" marB="45648" horzOverflow="overflow">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r>
                        <a:rPr kumimoji="0" lang="en-US" sz="1200" b="0" i="0" u="none" strike="noStrike" cap="none" normalizeH="0" baseline="0" dirty="0">
                          <a:ln>
                            <a:noFill/>
                          </a:ln>
                          <a:solidFill>
                            <a:srgbClr val="000000"/>
                          </a:solidFill>
                          <a:effectLst/>
                          <a:latin typeface="Arial" charset="0"/>
                          <a:cs typeface="Arial" charset="0"/>
                        </a:rPr>
                        <a:t>Detail</a:t>
                      </a:r>
                    </a:p>
                  </a:txBody>
                  <a:tcPr marL="91435" marR="91435" marT="45648" marB="45648"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9152">
                <a:tc>
                  <a:txBody>
                    <a:bodyPr/>
                    <a:lstStyle/>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r>
                        <a:rPr kumimoji="0" lang="en-US" sz="1400" b="1" i="0" u="none" strike="noStrike" cap="none" normalizeH="0" baseline="0" dirty="0">
                          <a:ln>
                            <a:noFill/>
                          </a:ln>
                          <a:solidFill>
                            <a:srgbClr val="C00000"/>
                          </a:solidFill>
                          <a:effectLst/>
                          <a:latin typeface="Arial" charset="0"/>
                          <a:cs typeface="Arial" charset="0"/>
                        </a:rPr>
                        <a:t>De</a:t>
                      </a:r>
                      <a:r>
                        <a:rPr kumimoji="0" lang="en-US" sz="1100" b="0" i="0" u="none" strike="noStrike" cap="none" normalizeH="0" baseline="0" dirty="0">
                          <a:ln>
                            <a:noFill/>
                          </a:ln>
                          <a:solidFill>
                            <a:srgbClr val="000000"/>
                          </a:solidFill>
                          <a:effectLst/>
                          <a:latin typeface="Arial" charset="0"/>
                          <a:cs typeface="Arial" charset="0"/>
                        </a:rPr>
                        <a:t>fine</a:t>
                      </a:r>
                    </a:p>
                  </a:txBody>
                  <a:tcPr marL="91435" marR="91435" marT="45648" marB="4564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Clear definition of scope </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defRPr/>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 common and consistent approach which reduces start-up costs and time</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An agreed way of working in partnership</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 controlled start, middle and end </a:t>
                      </a:r>
                    </a:p>
                  </a:txBody>
                  <a:tcPr marL="91435" marR="91435" marT="45648" marB="45648" horzOverflow="overflow">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r>
                        <a:rPr lang="en-GB" sz="1000" dirty="0">
                          <a:effectLst/>
                          <a:latin typeface="Arial" panose="020B0604020202020204" pitchFamily="34" charset="0"/>
                          <a:cs typeface="Arial" panose="020B0604020202020204" pitchFamily="34" charset="0"/>
                        </a:rPr>
                        <a:t>Time invested up front pays-off later! Together, we determine objectives, time constraints, resources, risks, assumptions and other variables in order to clearly define the project and</a:t>
                      </a:r>
                      <a:r>
                        <a:rPr lang="en-GB" sz="1000" baseline="0" dirty="0">
                          <a:effectLst/>
                          <a:latin typeface="Arial" panose="020B0604020202020204" pitchFamily="34" charset="0"/>
                          <a:cs typeface="Arial" panose="020B0604020202020204" pitchFamily="34" charset="0"/>
                        </a:rPr>
                        <a:t> what it aims to achieve.</a:t>
                      </a:r>
                    </a:p>
                    <a:p>
                      <a:endParaRPr lang="en-GB" sz="1000" baseline="0" dirty="0">
                        <a:effectLst/>
                        <a:latin typeface="Arial" panose="020B0604020202020204" pitchFamily="34" charset="0"/>
                        <a:cs typeface="Arial" panose="020B0604020202020204" pitchFamily="34" charset="0"/>
                      </a:endParaRPr>
                    </a:p>
                    <a:p>
                      <a:r>
                        <a:rPr lang="en-GB" sz="1000" baseline="0" dirty="0">
                          <a:effectLst/>
                          <a:latin typeface="Arial" panose="020B0604020202020204" pitchFamily="34" charset="0"/>
                          <a:cs typeface="Arial" panose="020B0604020202020204" pitchFamily="34" charset="0"/>
                        </a:rPr>
                        <a:t>Scope management is going to be prioritised using </a:t>
                      </a:r>
                      <a:r>
                        <a:rPr lang="en-GB" sz="1000" baseline="0" dirty="0" err="1">
                          <a:solidFill>
                            <a:srgbClr val="FF0000"/>
                          </a:solidFill>
                          <a:effectLst/>
                          <a:latin typeface="Arial" panose="020B0604020202020204" pitchFamily="34" charset="0"/>
                          <a:cs typeface="Arial" panose="020B0604020202020204" pitchFamily="34" charset="0"/>
                        </a:rPr>
                        <a:t>MoSCoW</a:t>
                      </a:r>
                      <a:r>
                        <a:rPr lang="en-GB" sz="1000" baseline="0" dirty="0">
                          <a:solidFill>
                            <a:srgbClr val="FF0000"/>
                          </a:solidFill>
                          <a:effectLst/>
                          <a:latin typeface="Arial" panose="020B0604020202020204" pitchFamily="34" charset="0"/>
                          <a:cs typeface="Arial" panose="020B0604020202020204" pitchFamily="34" charset="0"/>
                        </a:rPr>
                        <a:t> </a:t>
                      </a:r>
                      <a:endParaRPr lang="en-GB" sz="1000" dirty="0">
                        <a:solidFill>
                          <a:srgbClr val="FF0000"/>
                        </a:solidFill>
                        <a:effectLst/>
                        <a:latin typeface="Arial" panose="020B0604020202020204" pitchFamily="34" charset="0"/>
                        <a:cs typeface="Arial" panose="020B0604020202020204" pitchFamily="34" charset="0"/>
                      </a:endParaRPr>
                    </a:p>
                  </a:txBody>
                  <a:tcPr marL="91435" marR="91435" marT="45648" marB="45648"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19152">
                <a:tc>
                  <a:txBody>
                    <a:bodyPr/>
                    <a:lstStyle/>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r>
                        <a:rPr kumimoji="0" lang="en-US" sz="1400" b="1" i="0" u="none" strike="noStrike" cap="none" normalizeH="0" baseline="0" dirty="0">
                          <a:ln>
                            <a:noFill/>
                          </a:ln>
                          <a:solidFill>
                            <a:srgbClr val="C00000"/>
                          </a:solidFill>
                          <a:effectLst/>
                          <a:latin typeface="Arial" charset="0"/>
                          <a:cs typeface="Arial" charset="0"/>
                        </a:rPr>
                        <a:t>P</a:t>
                      </a:r>
                      <a:r>
                        <a:rPr kumimoji="0" lang="en-US" sz="1100" b="0" i="0" u="none" strike="noStrike" cap="none" normalizeH="0" baseline="0" dirty="0">
                          <a:ln>
                            <a:noFill/>
                          </a:ln>
                          <a:solidFill>
                            <a:srgbClr val="000000"/>
                          </a:solidFill>
                          <a:effectLst/>
                          <a:latin typeface="Arial" charset="0"/>
                          <a:cs typeface="Arial" charset="0"/>
                        </a:rPr>
                        <a:t>lan</a:t>
                      </a:r>
                    </a:p>
                  </a:txBody>
                  <a:tcPr marL="91435" marR="91435" marT="45648" marB="4564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Detailed plan that outlines all activities and owners</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Delivery of more accurate estimations </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Successful delivery of work which is on time and within constraints</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Confidence in the management and delivery of your projects</a:t>
                      </a:r>
                    </a:p>
                  </a:txBody>
                  <a:tcPr marL="91435" marR="91435" marT="45648" marB="45648" horzOverflow="overflow">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r>
                        <a:rPr lang="en-GB" sz="1000" dirty="0">
                          <a:effectLst/>
                          <a:latin typeface="Arial" panose="020B0604020202020204" pitchFamily="34" charset="0"/>
                          <a:cs typeface="Arial" panose="020B0604020202020204" pitchFamily="34" charset="0"/>
                        </a:rPr>
                        <a:t>Planning </a:t>
                      </a:r>
                      <a:r>
                        <a:rPr lang="en-GB" sz="1000" baseline="0" dirty="0">
                          <a:effectLst/>
                          <a:latin typeface="Arial" panose="020B0604020202020204" pitchFamily="34" charset="0"/>
                          <a:cs typeface="Arial" panose="020B0604020202020204" pitchFamily="34" charset="0"/>
                        </a:rPr>
                        <a:t>represents the</a:t>
                      </a:r>
                      <a:r>
                        <a:rPr lang="en-GB" sz="1000" dirty="0">
                          <a:effectLst/>
                          <a:latin typeface="Arial" panose="020B0604020202020204" pitchFamily="34" charset="0"/>
                          <a:cs typeface="Arial" panose="020B0604020202020204" pitchFamily="34" charset="0"/>
                        </a:rPr>
                        <a:t> backbone of the project</a:t>
                      </a:r>
                      <a:r>
                        <a:rPr lang="en-GB" sz="1000" baseline="0" dirty="0">
                          <a:effectLst/>
                          <a:latin typeface="Arial" panose="020B0604020202020204" pitchFamily="34" charset="0"/>
                          <a:cs typeface="Arial" panose="020B0604020202020204" pitchFamily="34" charset="0"/>
                        </a:rPr>
                        <a:t> </a:t>
                      </a:r>
                      <a:r>
                        <a:rPr lang="en-GB" sz="1000" dirty="0">
                          <a:effectLst/>
                          <a:latin typeface="Arial" panose="020B0604020202020204" pitchFamily="34" charset="0"/>
                          <a:cs typeface="Arial" panose="020B0604020202020204" pitchFamily="34" charset="0"/>
                        </a:rPr>
                        <a:t>and the measure of all progress. Through discussions, we create a detailed plan with clear timelines and responsibilities that take the project from start-up to steady state.</a:t>
                      </a:r>
                    </a:p>
                  </a:txBody>
                  <a:tcPr marL="91435" marR="91435" marT="45648" marB="45648"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2"/>
                  </a:ext>
                </a:extLst>
              </a:tr>
              <a:tr h="1019152">
                <a:tc>
                  <a:txBody>
                    <a:bodyPr/>
                    <a:lstStyle/>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r>
                        <a:rPr kumimoji="0" lang="en-US" sz="1400" b="1" i="0" u="none" strike="noStrike" cap="none" normalizeH="0" baseline="0" dirty="0">
                          <a:ln>
                            <a:noFill/>
                          </a:ln>
                          <a:solidFill>
                            <a:srgbClr val="C00000"/>
                          </a:solidFill>
                          <a:effectLst/>
                          <a:latin typeface="Arial" charset="0"/>
                          <a:cs typeface="Arial" charset="0"/>
                        </a:rPr>
                        <a:t>I</a:t>
                      </a:r>
                      <a:r>
                        <a:rPr kumimoji="0" lang="en-US" sz="1100" b="0" i="0" u="none" strike="noStrike" cap="none" normalizeH="0" baseline="0" dirty="0">
                          <a:ln>
                            <a:noFill/>
                          </a:ln>
                          <a:solidFill>
                            <a:srgbClr val="000000"/>
                          </a:solidFill>
                          <a:effectLst/>
                          <a:latin typeface="Arial" charset="0"/>
                          <a:cs typeface="Arial" charset="0"/>
                        </a:rPr>
                        <a:t>mplement</a:t>
                      </a:r>
                    </a:p>
                  </a:txBody>
                  <a:tcPr marL="91435" marR="91435" marT="45648" marB="4564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Effective risk management </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Delivery of regular progress reviews against plan</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Effective communication that keeps you up to speed on progress </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Increased speed of implementation</a:t>
                      </a:r>
                    </a:p>
                  </a:txBody>
                  <a:tcPr marL="91435" marR="91435" marT="45648" marB="45648" horzOverflow="overflow">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r>
                        <a:rPr lang="en-GB" sz="1000" dirty="0">
                          <a:effectLst/>
                          <a:latin typeface="Arial" panose="020B0604020202020204" pitchFamily="34" charset="0"/>
                          <a:cs typeface="Arial" panose="020B0604020202020204" pitchFamily="34" charset="0"/>
                        </a:rPr>
                        <a:t>"Monitor-Evaluate-Act" is a technique that project managers use to ensure the project remains on-track. Clear communication is particularly vital during this phase.</a:t>
                      </a:r>
                    </a:p>
                    <a:p>
                      <a:endParaRPr lang="en-GB" sz="1000" dirty="0">
                        <a:effectLst/>
                        <a:latin typeface="Arial" panose="020B0604020202020204" pitchFamily="34" charset="0"/>
                        <a:cs typeface="Arial" panose="020B0604020202020204" pitchFamily="34" charset="0"/>
                      </a:endParaRPr>
                    </a:p>
                    <a:p>
                      <a:r>
                        <a:rPr lang="en-GB" sz="1000" dirty="0">
                          <a:effectLst/>
                          <a:latin typeface="Arial" panose="020B0604020202020204" pitchFamily="34" charset="0"/>
                          <a:cs typeface="Arial" panose="020B0604020202020204" pitchFamily="34" charset="0"/>
                        </a:rPr>
                        <a:t>Implementation for this project will be using </a:t>
                      </a:r>
                      <a:r>
                        <a:rPr lang="en-GB" sz="1000" dirty="0">
                          <a:solidFill>
                            <a:srgbClr val="FF0000"/>
                          </a:solidFill>
                          <a:effectLst/>
                          <a:latin typeface="Arial" panose="020B0604020202020204" pitchFamily="34" charset="0"/>
                          <a:cs typeface="Arial" panose="020B0604020202020204" pitchFamily="34" charset="0"/>
                        </a:rPr>
                        <a:t>Agile Scrum Methodology </a:t>
                      </a:r>
                      <a:r>
                        <a:rPr lang="en-GB" sz="1000" dirty="0">
                          <a:effectLst/>
                          <a:latin typeface="Arial" panose="020B0604020202020204" pitchFamily="34" charset="0"/>
                          <a:cs typeface="Arial" panose="020B0604020202020204" pitchFamily="34" charset="0"/>
                        </a:rPr>
                        <a:t>to answer these needs</a:t>
                      </a:r>
                    </a:p>
                  </a:txBody>
                  <a:tcPr marL="91435" marR="91435" marT="45648" marB="45648"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19152">
                <a:tc>
                  <a:txBody>
                    <a:bodyPr/>
                    <a:lstStyle/>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r>
                        <a:rPr kumimoji="0" lang="en-US" sz="1400" b="1" i="0" u="none" strike="noStrike" cap="none" normalizeH="0" baseline="0" dirty="0">
                          <a:ln>
                            <a:noFill/>
                          </a:ln>
                          <a:solidFill>
                            <a:srgbClr val="C00000"/>
                          </a:solidFill>
                          <a:effectLst/>
                          <a:latin typeface="Arial" charset="0"/>
                          <a:cs typeface="Arial" charset="0"/>
                        </a:rPr>
                        <a:t>C</a:t>
                      </a:r>
                      <a:r>
                        <a:rPr kumimoji="0" lang="en-US" sz="1100" b="0" i="0" u="none" strike="noStrike" cap="none" normalizeH="0" baseline="0" dirty="0">
                          <a:ln>
                            <a:noFill/>
                          </a:ln>
                          <a:solidFill>
                            <a:srgbClr val="000000"/>
                          </a:solidFill>
                          <a:effectLst/>
                          <a:latin typeface="Arial" charset="0"/>
                          <a:cs typeface="Arial" charset="0"/>
                        </a:rPr>
                        <a:t>ontrol </a:t>
                      </a:r>
                    </a:p>
                  </a:txBody>
                  <a:tcPr marL="91435" marR="91435" marT="45648" marB="4564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defRPr/>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Risks are mitigated and monitored preventing them becoming issues at a later stage</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Specialist , reliable  and stable execution</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Assurance that the project will add business benefits and is justified</a:t>
                      </a:r>
                    </a:p>
                  </a:txBody>
                  <a:tcPr marL="91435" marR="91435" marT="45648" marB="45648" horzOverflow="overflow">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r>
                        <a:rPr lang="en-GB" sz="1000" dirty="0">
                          <a:effectLst/>
                          <a:latin typeface="Arial" panose="020B0604020202020204" pitchFamily="34" charset="0"/>
                          <a:cs typeface="Arial" panose="020B0604020202020204" pitchFamily="34" charset="0"/>
                        </a:rPr>
                        <a:t>Project manager support operations and review progress. As work proceeds, we manage risk, issue resolution, scope change, and status reporting.</a:t>
                      </a:r>
                    </a:p>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endParaRPr kumimoji="0" lang="en-GB"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r>
                        <a:rPr kumimoji="0" lang="en-GB"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Control tools employed are: </a:t>
                      </a:r>
                      <a:r>
                        <a:rPr kumimoji="0" lang="en-GB" sz="10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Risk Log</a:t>
                      </a:r>
                      <a:r>
                        <a:rPr kumimoji="0" lang="en-GB"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GB" sz="10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Change Log</a:t>
                      </a:r>
                      <a:r>
                        <a:rPr kumimoji="0" lang="en-GB"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GB" sz="10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Issue Log</a:t>
                      </a:r>
                      <a:r>
                        <a:rPr kumimoji="0" lang="en-GB"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Data Confidence Index.</a:t>
                      </a:r>
                      <a:endParaRPr kumimoji="0" lang="en-US" sz="1000" b="0" i="1"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91435" marR="91435" marT="45648" marB="45648"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4"/>
                  </a:ext>
                </a:extLst>
              </a:tr>
              <a:tr h="655108">
                <a:tc>
                  <a:txBody>
                    <a:bodyPr/>
                    <a:lstStyle/>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r>
                        <a:rPr kumimoji="0" lang="en-US" sz="1400" b="1" i="0" u="none" strike="noStrike" cap="none" normalizeH="0" baseline="0" dirty="0">
                          <a:ln>
                            <a:noFill/>
                          </a:ln>
                          <a:solidFill>
                            <a:srgbClr val="C00000"/>
                          </a:solidFill>
                          <a:effectLst/>
                          <a:latin typeface="Arial" charset="0"/>
                          <a:cs typeface="Arial" charset="0"/>
                        </a:rPr>
                        <a:t>T</a:t>
                      </a:r>
                      <a:r>
                        <a:rPr kumimoji="0" lang="en-US" sz="1100" b="0" i="0" u="none" strike="noStrike" cap="none" normalizeH="0" baseline="0" dirty="0">
                          <a:ln>
                            <a:noFill/>
                          </a:ln>
                          <a:solidFill>
                            <a:srgbClr val="000000"/>
                          </a:solidFill>
                          <a:effectLst/>
                          <a:latin typeface="Arial" charset="0"/>
                          <a:cs typeface="Arial" charset="0"/>
                        </a:rPr>
                        <a:t>ransition</a:t>
                      </a:r>
                    </a:p>
                  </a:txBody>
                  <a:tcPr marL="91435" marR="91435" marT="45648" marB="4564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Effective transition of the solution over to business as usual </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Review success criteria with our client</a:t>
                      </a:r>
                    </a:p>
                    <a:p>
                      <a:pPr marL="125413" marR="0" lvl="0" indent="-125413" algn="l" defTabSz="914400" rtl="0" eaLnBrk="1" fontAlgn="base" latinLnBrk="0" hangingPunct="1">
                        <a:lnSpc>
                          <a:spcPct val="100000"/>
                        </a:lnSpc>
                        <a:spcBef>
                          <a:spcPct val="0"/>
                        </a:spcBef>
                        <a:spcAft>
                          <a:spcPct val="0"/>
                        </a:spcAft>
                        <a:buClr>
                          <a:schemeClr val="folHlink"/>
                        </a:buClr>
                        <a:buSzPct val="100000"/>
                        <a:buFont typeface="Wingdings" pitchFamily="2" charset="2"/>
                        <a:buChar char="§"/>
                        <a:tabLst/>
                      </a:pPr>
                      <a:r>
                        <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Successful closure of project </a:t>
                      </a:r>
                    </a:p>
                  </a:txBody>
                  <a:tcPr marL="91435" marR="91435" marT="45648" marB="45648" horzOverflow="overflow">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30000"/>
                        </a:spcAft>
                        <a:buClr>
                          <a:srgbClr val="000000"/>
                        </a:buClr>
                        <a:buSzPct val="100000"/>
                        <a:buFontTx/>
                        <a:buNone/>
                        <a:tabLst/>
                      </a:pPr>
                      <a:r>
                        <a:rPr lang="en-GB" sz="1000" dirty="0">
                          <a:effectLst/>
                          <a:latin typeface="Arial" panose="020B0604020202020204" pitchFamily="34" charset="0"/>
                          <a:cs typeface="Arial" panose="020B0604020202020204" pitchFamily="34" charset="0"/>
                        </a:rPr>
                        <a:t>Formal closure process. The hand-off to on-going operations management includes disciplined post-project review and analysis.</a:t>
                      </a:r>
                      <a:endParaRPr kumimoji="0" 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91435" marR="91435" marT="45648" marB="45648"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dpic_action_title">
            <a:extLst>
              <a:ext uri="{FF2B5EF4-FFF2-40B4-BE49-F238E27FC236}">
                <a16:creationId xmlns:a16="http://schemas.microsoft.com/office/drawing/2014/main" id="{5138F794-D57F-4F92-A1A7-F98A03BACDC2}"/>
              </a:ext>
            </a:extLst>
          </p:cNvPr>
          <p:cNvSpPr txBox="1">
            <a:spLocks noChangeArrowheads="1"/>
          </p:cNvSpPr>
          <p:nvPr/>
        </p:nvSpPr>
        <p:spPr bwMode="gray">
          <a:xfrm>
            <a:off x="179512" y="1183485"/>
            <a:ext cx="6881812" cy="3046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defTabSz="995363">
              <a:defRPr sz="1400">
                <a:solidFill>
                  <a:schemeClr val="tx1"/>
                </a:solidFill>
                <a:latin typeface="Arial" charset="0"/>
                <a:cs typeface="Arial" charset="0"/>
              </a:defRPr>
            </a:lvl1pPr>
            <a:lvl2pPr marL="742950" indent="-285750" defTabSz="995363">
              <a:defRPr sz="1400">
                <a:solidFill>
                  <a:schemeClr val="tx1"/>
                </a:solidFill>
                <a:latin typeface="Arial" charset="0"/>
                <a:cs typeface="Arial" charset="0"/>
              </a:defRPr>
            </a:lvl2pPr>
            <a:lvl3pPr marL="1143000" indent="-228600" defTabSz="995363">
              <a:defRPr sz="1400">
                <a:solidFill>
                  <a:schemeClr val="tx1"/>
                </a:solidFill>
                <a:latin typeface="Arial" charset="0"/>
                <a:cs typeface="Arial" charset="0"/>
              </a:defRPr>
            </a:lvl3pPr>
            <a:lvl4pPr marL="1600200" indent="-228600" defTabSz="995363">
              <a:defRPr sz="1400">
                <a:solidFill>
                  <a:schemeClr val="tx1"/>
                </a:solidFill>
                <a:latin typeface="Arial" charset="0"/>
                <a:cs typeface="Arial" charset="0"/>
              </a:defRPr>
            </a:lvl4pPr>
            <a:lvl5pPr marL="2057400" indent="-228600" defTabSz="995363">
              <a:defRPr sz="1400">
                <a:solidFill>
                  <a:schemeClr val="tx1"/>
                </a:solidFill>
                <a:latin typeface="Arial" charset="0"/>
                <a:cs typeface="Arial" charset="0"/>
              </a:defRPr>
            </a:lvl5pPr>
            <a:lvl6pPr marL="2514600" indent="-228600" defTabSz="995363" eaLnBrk="0" fontAlgn="base" hangingPunct="0">
              <a:spcBef>
                <a:spcPct val="0"/>
              </a:spcBef>
              <a:spcAft>
                <a:spcPct val="0"/>
              </a:spcAft>
              <a:defRPr sz="1400">
                <a:solidFill>
                  <a:schemeClr val="tx1"/>
                </a:solidFill>
                <a:latin typeface="Arial" charset="0"/>
                <a:cs typeface="Arial" charset="0"/>
              </a:defRPr>
            </a:lvl6pPr>
            <a:lvl7pPr marL="2971800" indent="-228600" defTabSz="995363" eaLnBrk="0" fontAlgn="base" hangingPunct="0">
              <a:spcBef>
                <a:spcPct val="0"/>
              </a:spcBef>
              <a:spcAft>
                <a:spcPct val="0"/>
              </a:spcAft>
              <a:defRPr sz="1400">
                <a:solidFill>
                  <a:schemeClr val="tx1"/>
                </a:solidFill>
                <a:latin typeface="Arial" charset="0"/>
                <a:cs typeface="Arial" charset="0"/>
              </a:defRPr>
            </a:lvl7pPr>
            <a:lvl8pPr marL="3429000" indent="-228600" defTabSz="995363" eaLnBrk="0" fontAlgn="base" hangingPunct="0">
              <a:spcBef>
                <a:spcPct val="0"/>
              </a:spcBef>
              <a:spcAft>
                <a:spcPct val="0"/>
              </a:spcAft>
              <a:defRPr sz="1400">
                <a:solidFill>
                  <a:schemeClr val="tx1"/>
                </a:solidFill>
                <a:latin typeface="Arial" charset="0"/>
                <a:cs typeface="Arial" charset="0"/>
              </a:defRPr>
            </a:lvl8pPr>
            <a:lvl9pPr marL="3886200" indent="-228600" defTabSz="995363" eaLnBrk="0" fontAlgn="base" hangingPunct="0">
              <a:spcBef>
                <a:spcPct val="0"/>
              </a:spcBef>
              <a:spcAft>
                <a:spcPct val="0"/>
              </a:spcAft>
              <a:defRPr sz="1400">
                <a:solidFill>
                  <a:schemeClr val="tx1"/>
                </a:solidFill>
                <a:latin typeface="Arial" charset="0"/>
                <a:cs typeface="Arial" charset="0"/>
              </a:defRPr>
            </a:lvl9pPr>
          </a:lstStyle>
          <a:p>
            <a:pPr eaLnBrk="1" hangingPunct="1">
              <a:lnSpc>
                <a:spcPct val="110000"/>
              </a:lnSpc>
            </a:pPr>
            <a:r>
              <a:rPr lang="en-GB" altLang="en-US" sz="1800" b="1" dirty="0"/>
              <a:t>Ensuring successful project delivery</a:t>
            </a:r>
            <a:endParaRPr lang="en-US" altLang="en-US" sz="1800" b="1" dirty="0"/>
          </a:p>
        </p:txBody>
      </p:sp>
      <p:cxnSp>
        <p:nvCxnSpPr>
          <p:cNvPr id="8" name="Gerade Verbindung 8">
            <a:extLst>
              <a:ext uri="{FF2B5EF4-FFF2-40B4-BE49-F238E27FC236}">
                <a16:creationId xmlns:a16="http://schemas.microsoft.com/office/drawing/2014/main" id="{FDC461F8-F43C-4F33-99C4-3D37DDB1DF10}"/>
              </a:ext>
            </a:extLst>
          </p:cNvPr>
          <p:cNvCxnSpPr>
            <a:cxnSpLocks/>
          </p:cNvCxnSpPr>
          <p:nvPr/>
        </p:nvCxnSpPr>
        <p:spPr bwMode="gray">
          <a:xfrm>
            <a:off x="179513" y="1946751"/>
            <a:ext cx="133630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Gerade Verbindung 8">
            <a:extLst>
              <a:ext uri="{FF2B5EF4-FFF2-40B4-BE49-F238E27FC236}">
                <a16:creationId xmlns:a16="http://schemas.microsoft.com/office/drawing/2014/main" id="{39EADD9B-7814-4779-A13F-00F297A9F1A6}"/>
              </a:ext>
            </a:extLst>
          </p:cNvPr>
          <p:cNvCxnSpPr>
            <a:cxnSpLocks/>
          </p:cNvCxnSpPr>
          <p:nvPr/>
        </p:nvCxnSpPr>
        <p:spPr bwMode="gray">
          <a:xfrm>
            <a:off x="179512" y="1628800"/>
            <a:ext cx="11732234" cy="3807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Gerade Verbindung 8">
            <a:extLst>
              <a:ext uri="{FF2B5EF4-FFF2-40B4-BE49-F238E27FC236}">
                <a16:creationId xmlns:a16="http://schemas.microsoft.com/office/drawing/2014/main" id="{69E89C6F-82B8-434F-A871-7C1AF1291C27}"/>
              </a:ext>
            </a:extLst>
          </p:cNvPr>
          <p:cNvCxnSpPr>
            <a:cxnSpLocks/>
          </p:cNvCxnSpPr>
          <p:nvPr/>
        </p:nvCxnSpPr>
        <p:spPr bwMode="gray">
          <a:xfrm>
            <a:off x="1626967" y="1946751"/>
            <a:ext cx="486588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Gerade Verbindung 8">
            <a:extLst>
              <a:ext uri="{FF2B5EF4-FFF2-40B4-BE49-F238E27FC236}">
                <a16:creationId xmlns:a16="http://schemas.microsoft.com/office/drawing/2014/main" id="{CE75784C-7ED7-4676-A96B-BD41C0445169}"/>
              </a:ext>
            </a:extLst>
          </p:cNvPr>
          <p:cNvCxnSpPr>
            <a:cxnSpLocks/>
          </p:cNvCxnSpPr>
          <p:nvPr/>
        </p:nvCxnSpPr>
        <p:spPr bwMode="gray">
          <a:xfrm>
            <a:off x="6621858" y="1948101"/>
            <a:ext cx="528988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itle 18">
            <a:extLst>
              <a:ext uri="{FF2B5EF4-FFF2-40B4-BE49-F238E27FC236}">
                <a16:creationId xmlns:a16="http://schemas.microsoft.com/office/drawing/2014/main" id="{3EED2131-8890-4664-A9AC-26EB77F93990}"/>
              </a:ext>
            </a:extLst>
          </p:cNvPr>
          <p:cNvSpPr>
            <a:spLocks noGrp="1"/>
          </p:cNvSpPr>
          <p:nvPr>
            <p:ph type="title"/>
          </p:nvPr>
        </p:nvSpPr>
        <p:spPr/>
        <p:txBody>
          <a:bodyPr>
            <a:normAutofit fontScale="90000"/>
          </a:bodyPr>
          <a:lstStyle/>
          <a:p>
            <a:r>
              <a:rPr lang="en-US" altLang="en-US" b="1" dirty="0"/>
              <a:t>DePICT® Project Management</a:t>
            </a:r>
            <a:endParaRPr lang="en-SG" dirty="0"/>
          </a:p>
        </p:txBody>
      </p:sp>
      <p:pic>
        <p:nvPicPr>
          <p:cNvPr id="3" name="Picture 2" descr="A close up of a sign&#10;&#10;Description generated with very high confidence">
            <a:extLst>
              <a:ext uri="{FF2B5EF4-FFF2-40B4-BE49-F238E27FC236}">
                <a16:creationId xmlns:a16="http://schemas.microsoft.com/office/drawing/2014/main" id="{03E03108-64E7-40FB-BB0E-86ACCCA66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980" y="83086"/>
            <a:ext cx="2887766" cy="1583784"/>
          </a:xfrm>
          <a:prstGeom prst="rect">
            <a:avLst/>
          </a:prstGeom>
        </p:spPr>
      </p:pic>
    </p:spTree>
    <p:extLst>
      <p:ext uri="{BB962C8B-B14F-4D97-AF65-F5344CB8AC3E}">
        <p14:creationId xmlns:p14="http://schemas.microsoft.com/office/powerpoint/2010/main" val="3718744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D3447-B6C8-4C3B-A6F6-1E733DCB6019}"/>
              </a:ext>
            </a:extLst>
          </p:cNvPr>
          <p:cNvPicPr>
            <a:picLocks noChangeAspect="1"/>
          </p:cNvPicPr>
          <p:nvPr/>
        </p:nvPicPr>
        <p:blipFill rotWithShape="1">
          <a:blip r:embed="rId2"/>
          <a:srcRect l="17" t="4617" r="-17" b="-423"/>
          <a:stretch/>
        </p:blipFill>
        <p:spPr>
          <a:xfrm>
            <a:off x="1338837" y="1116767"/>
            <a:ext cx="9517465" cy="5765595"/>
          </a:xfrm>
          <a:prstGeom prst="rect">
            <a:avLst/>
          </a:prstGeom>
        </p:spPr>
      </p:pic>
      <p:sp>
        <p:nvSpPr>
          <p:cNvPr id="2" name="Title 1">
            <a:extLst>
              <a:ext uri="{FF2B5EF4-FFF2-40B4-BE49-F238E27FC236}">
                <a16:creationId xmlns:a16="http://schemas.microsoft.com/office/drawing/2014/main" id="{B0A8BA08-1BCE-4620-B8D3-5A79B3B6FB16}"/>
              </a:ext>
            </a:extLst>
          </p:cNvPr>
          <p:cNvSpPr>
            <a:spLocks noGrp="1"/>
          </p:cNvSpPr>
          <p:nvPr>
            <p:ph type="title"/>
          </p:nvPr>
        </p:nvSpPr>
        <p:spPr/>
        <p:txBody>
          <a:bodyPr/>
          <a:lstStyle/>
          <a:p>
            <a:r>
              <a:rPr lang="en-SG" dirty="0"/>
              <a:t>Sprint Velocity Chart</a:t>
            </a:r>
          </a:p>
        </p:txBody>
      </p:sp>
      <p:sp>
        <p:nvSpPr>
          <p:cNvPr id="7" name="TextBox 6">
            <a:extLst>
              <a:ext uri="{FF2B5EF4-FFF2-40B4-BE49-F238E27FC236}">
                <a16:creationId xmlns:a16="http://schemas.microsoft.com/office/drawing/2014/main" id="{9C3A4039-D2C1-44E4-8398-0002F1DB110C}"/>
              </a:ext>
            </a:extLst>
          </p:cNvPr>
          <p:cNvSpPr txBox="1"/>
          <p:nvPr/>
        </p:nvSpPr>
        <p:spPr>
          <a:xfrm>
            <a:off x="9937397" y="2809867"/>
            <a:ext cx="183781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SG" dirty="0"/>
              <a:t>Expected Velocity</a:t>
            </a:r>
          </a:p>
        </p:txBody>
      </p:sp>
      <p:pic>
        <p:nvPicPr>
          <p:cNvPr id="8" name="Picture 7">
            <a:extLst>
              <a:ext uri="{FF2B5EF4-FFF2-40B4-BE49-F238E27FC236}">
                <a16:creationId xmlns:a16="http://schemas.microsoft.com/office/drawing/2014/main" id="{8CFCD8B1-E7E6-4B0B-ABC3-B34BA32CFF8D}"/>
              </a:ext>
            </a:extLst>
          </p:cNvPr>
          <p:cNvPicPr>
            <a:picLocks noChangeAspect="1"/>
          </p:cNvPicPr>
          <p:nvPr/>
        </p:nvPicPr>
        <p:blipFill rotWithShape="1">
          <a:blip r:embed="rId3"/>
          <a:srcRect t="6974" b="10479"/>
          <a:stretch/>
        </p:blipFill>
        <p:spPr>
          <a:xfrm>
            <a:off x="8597720" y="671598"/>
            <a:ext cx="2133350" cy="445169"/>
          </a:xfrm>
          <a:prstGeom prst="rect">
            <a:avLst/>
          </a:prstGeom>
        </p:spPr>
      </p:pic>
      <p:sp>
        <p:nvSpPr>
          <p:cNvPr id="9" name="Rectangle: Rounded Corners 8">
            <a:extLst>
              <a:ext uri="{FF2B5EF4-FFF2-40B4-BE49-F238E27FC236}">
                <a16:creationId xmlns:a16="http://schemas.microsoft.com/office/drawing/2014/main" id="{30A8315E-FCC2-402A-8590-F3BE9AAED4CB}"/>
              </a:ext>
            </a:extLst>
          </p:cNvPr>
          <p:cNvSpPr/>
          <p:nvPr/>
        </p:nvSpPr>
        <p:spPr>
          <a:xfrm>
            <a:off x="8139363" y="3850104"/>
            <a:ext cx="2968348" cy="1546059"/>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Velocity distributed across planned sprints to complete all scoped functions on schedule</a:t>
            </a:r>
          </a:p>
        </p:txBody>
      </p:sp>
      <p:cxnSp>
        <p:nvCxnSpPr>
          <p:cNvPr id="11" name="Straight Arrow Connector 10">
            <a:extLst>
              <a:ext uri="{FF2B5EF4-FFF2-40B4-BE49-F238E27FC236}">
                <a16:creationId xmlns:a16="http://schemas.microsoft.com/office/drawing/2014/main" id="{E3F3A085-88FA-4CE5-AC99-DACE5983B1AB}"/>
              </a:ext>
            </a:extLst>
          </p:cNvPr>
          <p:cNvCxnSpPr>
            <a:cxnSpLocks/>
            <a:endCxn id="7" idx="2"/>
          </p:cNvCxnSpPr>
          <p:nvPr/>
        </p:nvCxnSpPr>
        <p:spPr>
          <a:xfrm flipV="1">
            <a:off x="10605837" y="3179199"/>
            <a:ext cx="250466" cy="6348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3E82F841-E914-4CD8-9C25-D97DE1001932}"/>
              </a:ext>
            </a:extLst>
          </p:cNvPr>
          <p:cNvSpPr/>
          <p:nvPr/>
        </p:nvSpPr>
        <p:spPr>
          <a:xfrm>
            <a:off x="50693" y="3248525"/>
            <a:ext cx="4761938" cy="3401582"/>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graphicFrame>
        <p:nvGraphicFramePr>
          <p:cNvPr id="13" name="Table 12">
            <a:extLst>
              <a:ext uri="{FF2B5EF4-FFF2-40B4-BE49-F238E27FC236}">
                <a16:creationId xmlns:a16="http://schemas.microsoft.com/office/drawing/2014/main" id="{95C7D643-42F7-4352-81F9-C425653819B8}"/>
              </a:ext>
            </a:extLst>
          </p:cNvPr>
          <p:cNvGraphicFramePr>
            <a:graphicFrameLocks noGrp="1"/>
          </p:cNvGraphicFramePr>
          <p:nvPr>
            <p:extLst>
              <p:ext uri="{D42A27DB-BD31-4B8C-83A1-F6EECF244321}">
                <p14:modId xmlns:p14="http://schemas.microsoft.com/office/powerpoint/2010/main" val="1495266648"/>
              </p:ext>
            </p:extLst>
          </p:nvPr>
        </p:nvGraphicFramePr>
        <p:xfrm>
          <a:off x="325510" y="3386450"/>
          <a:ext cx="4168284" cy="3008916"/>
        </p:xfrm>
        <a:graphic>
          <a:graphicData uri="http://schemas.openxmlformats.org/drawingml/2006/table">
            <a:tbl>
              <a:tblPr firstRow="1" bandRow="1">
                <a:tableStyleId>{5C22544A-7EE6-4342-B048-85BDC9FD1C3A}</a:tableStyleId>
              </a:tblPr>
              <a:tblGrid>
                <a:gridCol w="1527353">
                  <a:extLst>
                    <a:ext uri="{9D8B030D-6E8A-4147-A177-3AD203B41FA5}">
                      <a16:colId xmlns:a16="http://schemas.microsoft.com/office/drawing/2014/main" val="3124070233"/>
                    </a:ext>
                  </a:extLst>
                </a:gridCol>
                <a:gridCol w="2640931">
                  <a:extLst>
                    <a:ext uri="{9D8B030D-6E8A-4147-A177-3AD203B41FA5}">
                      <a16:colId xmlns:a16="http://schemas.microsoft.com/office/drawing/2014/main" val="1251975556"/>
                    </a:ext>
                  </a:extLst>
                </a:gridCol>
              </a:tblGrid>
              <a:tr h="559578">
                <a:tc>
                  <a:txBody>
                    <a:bodyPr/>
                    <a:lstStyle/>
                    <a:p>
                      <a:pPr algn="ctr"/>
                      <a:r>
                        <a:rPr lang="en-SG" sz="1400" dirty="0"/>
                        <a:t>Actual/Expected Velocity</a:t>
                      </a:r>
                    </a:p>
                  </a:txBody>
                  <a:tcPr anchor="ctr"/>
                </a:tc>
                <a:tc>
                  <a:txBody>
                    <a:bodyPr/>
                    <a:lstStyle/>
                    <a:p>
                      <a:r>
                        <a:rPr lang="en-SG" sz="1400" dirty="0"/>
                        <a:t>Action Item</a:t>
                      </a:r>
                    </a:p>
                  </a:txBody>
                  <a:tcPr/>
                </a:tc>
                <a:extLst>
                  <a:ext uri="{0D108BD9-81ED-4DB2-BD59-A6C34878D82A}">
                    <a16:rowId xmlns:a16="http://schemas.microsoft.com/office/drawing/2014/main" val="3788035952"/>
                  </a:ext>
                </a:extLst>
              </a:tr>
              <a:tr h="559578">
                <a:tc>
                  <a:txBody>
                    <a:bodyPr/>
                    <a:lstStyle/>
                    <a:p>
                      <a:pPr algn="ctr"/>
                      <a:r>
                        <a:rPr lang="en-SG" sz="1400" dirty="0"/>
                        <a:t>&lt;80%</a:t>
                      </a:r>
                    </a:p>
                  </a:txBody>
                  <a:tcPr anchor="ctr"/>
                </a:tc>
                <a:tc>
                  <a:txBody>
                    <a:bodyPr/>
                    <a:lstStyle/>
                    <a:p>
                      <a:r>
                        <a:rPr lang="en-SG" sz="1400" dirty="0"/>
                        <a:t>Behind schedule, PM to review schedule, consider reducing scope</a:t>
                      </a:r>
                    </a:p>
                  </a:txBody>
                  <a:tcPr/>
                </a:tc>
                <a:extLst>
                  <a:ext uri="{0D108BD9-81ED-4DB2-BD59-A6C34878D82A}">
                    <a16:rowId xmlns:a16="http://schemas.microsoft.com/office/drawing/2014/main" val="3388765080"/>
                  </a:ext>
                </a:extLst>
              </a:tr>
              <a:tr h="559578">
                <a:tc>
                  <a:txBody>
                    <a:bodyPr/>
                    <a:lstStyle/>
                    <a:p>
                      <a:pPr algn="ctr"/>
                      <a:r>
                        <a:rPr lang="en-SG" sz="1400" dirty="0"/>
                        <a:t>80% to 120%</a:t>
                      </a:r>
                    </a:p>
                  </a:txBody>
                  <a:tcPr anchor="ctr"/>
                </a:tc>
                <a:tc>
                  <a:txBody>
                    <a:bodyPr/>
                    <a:lstStyle/>
                    <a:p>
                      <a:r>
                        <a:rPr lang="en-SG" sz="1400" dirty="0"/>
                        <a:t>Project on schedule. No action needed</a:t>
                      </a:r>
                    </a:p>
                  </a:txBody>
                  <a:tcPr/>
                </a:tc>
                <a:extLst>
                  <a:ext uri="{0D108BD9-81ED-4DB2-BD59-A6C34878D82A}">
                    <a16:rowId xmlns:a16="http://schemas.microsoft.com/office/drawing/2014/main" val="4082552564"/>
                  </a:ext>
                </a:extLst>
              </a:tr>
              <a:tr h="559578">
                <a:tc>
                  <a:txBody>
                    <a:bodyPr/>
                    <a:lstStyle/>
                    <a:p>
                      <a:pPr algn="ctr"/>
                      <a:r>
                        <a:rPr lang="en-SG" sz="1400" dirty="0"/>
                        <a:t>&gt;120%</a:t>
                      </a:r>
                    </a:p>
                  </a:txBody>
                  <a:tcPr anchor="ctr"/>
                </a:tc>
                <a:tc>
                  <a:txBody>
                    <a:bodyPr/>
                    <a:lstStyle/>
                    <a:p>
                      <a:r>
                        <a:rPr lang="en-SG" sz="1400" dirty="0"/>
                        <a:t>Project ahead of schedule. PM to review schedule and ensure optimal resource use. Consider bringing in Won’t Haves in schedule</a:t>
                      </a:r>
                    </a:p>
                  </a:txBody>
                  <a:tcPr/>
                </a:tc>
                <a:extLst>
                  <a:ext uri="{0D108BD9-81ED-4DB2-BD59-A6C34878D82A}">
                    <a16:rowId xmlns:a16="http://schemas.microsoft.com/office/drawing/2014/main" val="871747422"/>
                  </a:ext>
                </a:extLst>
              </a:tr>
            </a:tbl>
          </a:graphicData>
        </a:graphic>
      </p:graphicFrame>
    </p:spTree>
    <p:extLst>
      <p:ext uri="{BB962C8B-B14F-4D97-AF65-F5344CB8AC3E}">
        <p14:creationId xmlns:p14="http://schemas.microsoft.com/office/powerpoint/2010/main" val="265852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Image result for paint splatter png">
            <a:extLst>
              <a:ext uri="{FF2B5EF4-FFF2-40B4-BE49-F238E27FC236}">
                <a16:creationId xmlns:a16="http://schemas.microsoft.com/office/drawing/2014/main" id="{ECF1EE93-D89C-4D88-B346-4A4C6ECC0E74}"/>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5528" y="688579"/>
            <a:ext cx="6161810" cy="195936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Image result for paint splatter png">
            <a:extLst>
              <a:ext uri="{FF2B5EF4-FFF2-40B4-BE49-F238E27FC236}">
                <a16:creationId xmlns:a16="http://schemas.microsoft.com/office/drawing/2014/main" id="{5309BB23-C842-4464-9446-6423E3DD97F1}"/>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333344" y="4837570"/>
            <a:ext cx="6027189" cy="19593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4" descr="Image result for paint splatter png">
            <a:extLst>
              <a:ext uri="{FF2B5EF4-FFF2-40B4-BE49-F238E27FC236}">
                <a16:creationId xmlns:a16="http://schemas.microsoft.com/office/drawing/2014/main" id="{A8B9BC77-E336-4062-9C53-0E0BA7CFA8D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6333344" y="2836487"/>
            <a:ext cx="5998511" cy="195936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descr="Image result for paint splatter png">
            <a:extLst>
              <a:ext uri="{FF2B5EF4-FFF2-40B4-BE49-F238E27FC236}">
                <a16:creationId xmlns:a16="http://schemas.microsoft.com/office/drawing/2014/main" id="{9B596349-BE18-42D5-AE43-78DC3043FEED}"/>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333343" y="688580"/>
            <a:ext cx="5998512" cy="195936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Image result for paint splatter png">
            <a:extLst>
              <a:ext uri="{FF2B5EF4-FFF2-40B4-BE49-F238E27FC236}">
                <a16:creationId xmlns:a16="http://schemas.microsoft.com/office/drawing/2014/main" id="{A984BE61-03CC-47C2-8DDC-FE74B6B7298D}"/>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5530" y="4848520"/>
            <a:ext cx="6326704" cy="19593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Image result for paint splatter png">
            <a:extLst>
              <a:ext uri="{FF2B5EF4-FFF2-40B4-BE49-F238E27FC236}">
                <a16:creationId xmlns:a16="http://schemas.microsoft.com/office/drawing/2014/main" id="{DDD493FF-D9C7-4C05-9482-457B4728A6B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5529" y="2728982"/>
            <a:ext cx="6326703" cy="19593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E9C629B-5E40-4AF0-A46B-299576536C4C}"/>
              </a:ext>
            </a:extLst>
          </p:cNvPr>
          <p:cNvSpPr>
            <a:spLocks noGrp="1"/>
          </p:cNvSpPr>
          <p:nvPr>
            <p:ph type="title"/>
          </p:nvPr>
        </p:nvSpPr>
        <p:spPr/>
        <p:txBody>
          <a:bodyPr/>
          <a:lstStyle/>
          <a:p>
            <a:r>
              <a:rPr lang="en-SG" dirty="0"/>
              <a:t>Team LeGIT</a:t>
            </a:r>
          </a:p>
        </p:txBody>
      </p:sp>
      <p:pic>
        <p:nvPicPr>
          <p:cNvPr id="7" name="Picture 6" descr="A person holding a fish&#10;&#10;Description generated with very high confidence">
            <a:extLst>
              <a:ext uri="{FF2B5EF4-FFF2-40B4-BE49-F238E27FC236}">
                <a16:creationId xmlns:a16="http://schemas.microsoft.com/office/drawing/2014/main" id="{96255F65-9131-4D31-9B17-3B9E4B4C7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28" y="911528"/>
            <a:ext cx="1905616" cy="1905616"/>
          </a:xfrm>
          <a:prstGeom prst="rect">
            <a:avLst/>
          </a:prstGeom>
        </p:spPr>
      </p:pic>
      <p:pic>
        <p:nvPicPr>
          <p:cNvPr id="9" name="Picture 8" descr="A person looking at the camera&#10;&#10;Description generated with very high confidence">
            <a:extLst>
              <a:ext uri="{FF2B5EF4-FFF2-40B4-BE49-F238E27FC236}">
                <a16:creationId xmlns:a16="http://schemas.microsoft.com/office/drawing/2014/main" id="{DE107CFB-22D6-454D-A8CC-364409A71021}"/>
              </a:ext>
            </a:extLst>
          </p:cNvPr>
          <p:cNvPicPr>
            <a:picLocks noChangeAspect="1"/>
          </p:cNvPicPr>
          <p:nvPr/>
        </p:nvPicPr>
        <p:blipFill rotWithShape="1">
          <a:blip r:embed="rId4">
            <a:extLst>
              <a:ext uri="{28A0092B-C50C-407E-A947-70E740481C1C}">
                <a14:useLocalDpi xmlns:a14="http://schemas.microsoft.com/office/drawing/2010/main" val="0"/>
              </a:ext>
            </a:extLst>
          </a:blip>
          <a:srcRect l="36139" t="6668" b="25014"/>
          <a:stretch/>
        </p:blipFill>
        <p:spPr>
          <a:xfrm>
            <a:off x="382410" y="2817144"/>
            <a:ext cx="1831534" cy="1959361"/>
          </a:xfrm>
          <a:prstGeom prst="rect">
            <a:avLst/>
          </a:prstGeom>
        </p:spPr>
      </p:pic>
      <p:pic>
        <p:nvPicPr>
          <p:cNvPr id="13" name="Picture 12" descr="A person standing in front of a mirror posing for the camera&#10;&#10;Description generated with high confidence">
            <a:extLst>
              <a:ext uri="{FF2B5EF4-FFF2-40B4-BE49-F238E27FC236}">
                <a16:creationId xmlns:a16="http://schemas.microsoft.com/office/drawing/2014/main" id="{8B8D1688-9ECB-45A3-90D3-F42B2765CC4A}"/>
              </a:ext>
            </a:extLst>
          </p:cNvPr>
          <p:cNvPicPr>
            <a:picLocks noChangeAspect="1"/>
          </p:cNvPicPr>
          <p:nvPr/>
        </p:nvPicPr>
        <p:blipFill rotWithShape="1">
          <a:blip r:embed="rId5">
            <a:extLst>
              <a:ext uri="{28A0092B-C50C-407E-A947-70E740481C1C}">
                <a14:useLocalDpi xmlns:a14="http://schemas.microsoft.com/office/drawing/2010/main" val="0"/>
              </a:ext>
            </a:extLst>
          </a:blip>
          <a:srcRect l="17763" r="9485" b="23778"/>
          <a:stretch/>
        </p:blipFill>
        <p:spPr>
          <a:xfrm>
            <a:off x="9882131" y="882043"/>
            <a:ext cx="1847008" cy="1935101"/>
          </a:xfrm>
          <a:prstGeom prst="rect">
            <a:avLst/>
          </a:prstGeom>
        </p:spPr>
      </p:pic>
      <p:pic>
        <p:nvPicPr>
          <p:cNvPr id="15" name="Picture 14" descr="A person wearing a white shirt and smiling at the camera&#10;&#10;Description generated with very high confidence">
            <a:extLst>
              <a:ext uri="{FF2B5EF4-FFF2-40B4-BE49-F238E27FC236}">
                <a16:creationId xmlns:a16="http://schemas.microsoft.com/office/drawing/2014/main" id="{3D286AAC-360E-4515-A7C6-7410918583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451" y="4963229"/>
            <a:ext cx="1831534" cy="1831534"/>
          </a:xfrm>
          <a:prstGeom prst="rect">
            <a:avLst/>
          </a:prstGeom>
        </p:spPr>
      </p:pic>
      <p:pic>
        <p:nvPicPr>
          <p:cNvPr id="11" name="Picture 10" descr="A picture containing photo, man, person&#10;&#10;Description generated with high confidence">
            <a:extLst>
              <a:ext uri="{FF2B5EF4-FFF2-40B4-BE49-F238E27FC236}">
                <a16:creationId xmlns:a16="http://schemas.microsoft.com/office/drawing/2014/main" id="{6B4D8067-002D-48D1-A074-965DDA867002}"/>
              </a:ext>
            </a:extLst>
          </p:cNvPr>
          <p:cNvPicPr>
            <a:picLocks noChangeAspect="1"/>
          </p:cNvPicPr>
          <p:nvPr/>
        </p:nvPicPr>
        <p:blipFill rotWithShape="1">
          <a:blip r:embed="rId7">
            <a:extLst>
              <a:ext uri="{28A0092B-C50C-407E-A947-70E740481C1C}">
                <a14:useLocalDpi xmlns:a14="http://schemas.microsoft.com/office/drawing/2010/main" val="0"/>
              </a:ext>
            </a:extLst>
          </a:blip>
          <a:srcRect r="8856" b="18649"/>
          <a:stretch/>
        </p:blipFill>
        <p:spPr>
          <a:xfrm>
            <a:off x="9622385" y="2960360"/>
            <a:ext cx="2106754" cy="1877211"/>
          </a:xfrm>
          <a:prstGeom prst="rect">
            <a:avLst/>
          </a:prstGeom>
        </p:spPr>
      </p:pic>
      <p:pic>
        <p:nvPicPr>
          <p:cNvPr id="17" name="Picture 16" descr="A person who is smiling and looking at the camera&#10;&#10;Description generated with high confidence">
            <a:extLst>
              <a:ext uri="{FF2B5EF4-FFF2-40B4-BE49-F238E27FC236}">
                <a16:creationId xmlns:a16="http://schemas.microsoft.com/office/drawing/2014/main" id="{99D6C9AF-BD62-47EF-97D9-417ADCF0D5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46128" y="4980787"/>
            <a:ext cx="1859267" cy="1859267"/>
          </a:xfrm>
          <a:prstGeom prst="rect">
            <a:avLst/>
          </a:prstGeom>
        </p:spPr>
      </p:pic>
      <p:sp>
        <p:nvSpPr>
          <p:cNvPr id="18" name="TextBox 17">
            <a:extLst>
              <a:ext uri="{FF2B5EF4-FFF2-40B4-BE49-F238E27FC236}">
                <a16:creationId xmlns:a16="http://schemas.microsoft.com/office/drawing/2014/main" id="{F2D232F6-3C22-4512-A68E-F1259CB08EF6}"/>
              </a:ext>
            </a:extLst>
          </p:cNvPr>
          <p:cNvSpPr txBox="1"/>
          <p:nvPr/>
        </p:nvSpPr>
        <p:spPr>
          <a:xfrm>
            <a:off x="2250985" y="1138596"/>
            <a:ext cx="2815256" cy="1200329"/>
          </a:xfrm>
          <a:prstGeom prst="rect">
            <a:avLst/>
          </a:prstGeom>
          <a:noFill/>
        </p:spPr>
        <p:txBody>
          <a:bodyPr wrap="square" rtlCol="0">
            <a:spAutoFit/>
          </a:bodyPr>
          <a:lstStyle/>
          <a:p>
            <a:r>
              <a:rPr lang="en-SG" sz="2000" b="1" dirty="0">
                <a:latin typeface="Arial" panose="020B0604020202020204" pitchFamily="34" charset="0"/>
                <a:cs typeface="Arial" panose="020B0604020202020204" pitchFamily="34" charset="0"/>
              </a:rPr>
              <a:t>Tee Yu Xuan</a:t>
            </a:r>
          </a:p>
          <a:p>
            <a:endParaRPr lang="en-SG" b="1" dirty="0">
              <a:solidFill>
                <a:srgbClr val="D4AF37"/>
              </a:solidFill>
              <a:latin typeface="Arial" panose="020B0604020202020204" pitchFamily="34" charset="0"/>
              <a:cs typeface="Arial" panose="020B0604020202020204" pitchFamily="34" charset="0"/>
            </a:endParaRPr>
          </a:p>
          <a:p>
            <a:r>
              <a:rPr lang="en-SG" dirty="0">
                <a:latin typeface="Arial" panose="020B0604020202020204" pitchFamily="34" charset="0"/>
                <a:cs typeface="Arial" panose="020B0604020202020204" pitchFamily="34" charset="0"/>
              </a:rPr>
              <a:t>Project Manager</a:t>
            </a:r>
          </a:p>
          <a:p>
            <a:r>
              <a:rPr lang="en-SG" sz="1600" i="1" dirty="0">
                <a:solidFill>
                  <a:schemeClr val="tx1">
                    <a:lumMod val="65000"/>
                    <a:lumOff val="35000"/>
                  </a:schemeClr>
                </a:solidFill>
                <a:latin typeface="Arial" panose="020B0604020202020204" pitchFamily="34" charset="0"/>
                <a:cs typeface="Arial" panose="020B0604020202020204" pitchFamily="34" charset="0"/>
              </a:rPr>
              <a:t>Product Owner</a:t>
            </a:r>
          </a:p>
        </p:txBody>
      </p:sp>
      <p:sp>
        <p:nvSpPr>
          <p:cNvPr id="25" name="TextBox 24">
            <a:extLst>
              <a:ext uri="{FF2B5EF4-FFF2-40B4-BE49-F238E27FC236}">
                <a16:creationId xmlns:a16="http://schemas.microsoft.com/office/drawing/2014/main" id="{03C3E299-A9AD-4502-823F-3F2B26751779}"/>
              </a:ext>
            </a:extLst>
          </p:cNvPr>
          <p:cNvSpPr txBox="1"/>
          <p:nvPr/>
        </p:nvSpPr>
        <p:spPr>
          <a:xfrm>
            <a:off x="7029834" y="1138597"/>
            <a:ext cx="2815256" cy="1200329"/>
          </a:xfrm>
          <a:prstGeom prst="rect">
            <a:avLst/>
          </a:prstGeom>
          <a:noFill/>
        </p:spPr>
        <p:txBody>
          <a:bodyPr wrap="square" rtlCol="0">
            <a:spAutoFit/>
          </a:bodyPr>
          <a:lstStyle/>
          <a:p>
            <a:pPr algn="r"/>
            <a:r>
              <a:rPr lang="en-SG" sz="2000" b="1" dirty="0">
                <a:latin typeface="Arial" panose="020B0604020202020204" pitchFamily="34" charset="0"/>
                <a:cs typeface="Arial" panose="020B0604020202020204" pitchFamily="34" charset="0"/>
              </a:rPr>
              <a:t>Jeremy </a:t>
            </a:r>
            <a:r>
              <a:rPr lang="en-SG" sz="2000" b="1" dirty="0" err="1">
                <a:latin typeface="Arial" panose="020B0604020202020204" pitchFamily="34" charset="0"/>
                <a:cs typeface="Arial" panose="020B0604020202020204" pitchFamily="34" charset="0"/>
              </a:rPr>
              <a:t>Bachtiar</a:t>
            </a:r>
            <a:endParaRPr lang="en-SG" sz="2000" b="1" dirty="0">
              <a:latin typeface="Arial" panose="020B0604020202020204" pitchFamily="34" charset="0"/>
              <a:cs typeface="Arial" panose="020B0604020202020204" pitchFamily="34" charset="0"/>
            </a:endParaRPr>
          </a:p>
          <a:p>
            <a:pPr algn="r"/>
            <a:endParaRPr lang="en-SG" b="1" dirty="0">
              <a:solidFill>
                <a:srgbClr val="D4AF37"/>
              </a:solidFill>
              <a:latin typeface="Arial" panose="020B0604020202020204" pitchFamily="34" charset="0"/>
              <a:cs typeface="Arial" panose="020B0604020202020204" pitchFamily="34" charset="0"/>
            </a:endParaRPr>
          </a:p>
          <a:p>
            <a:pPr algn="r"/>
            <a:r>
              <a:rPr lang="en-SG" dirty="0">
                <a:latin typeface="Arial" panose="020B0604020202020204" pitchFamily="34" charset="0"/>
                <a:cs typeface="Arial" panose="020B0604020202020204" pitchFamily="34" charset="0"/>
              </a:rPr>
              <a:t>Backend Developer</a:t>
            </a:r>
          </a:p>
          <a:p>
            <a:pPr algn="r"/>
            <a:r>
              <a:rPr lang="en-SG" sz="1600" i="1" dirty="0">
                <a:solidFill>
                  <a:schemeClr val="tx1">
                    <a:lumMod val="65000"/>
                    <a:lumOff val="35000"/>
                  </a:schemeClr>
                </a:solidFill>
                <a:latin typeface="Arial" panose="020B0604020202020204" pitchFamily="34" charset="0"/>
                <a:cs typeface="Arial" panose="020B0604020202020204" pitchFamily="34" charset="0"/>
              </a:rPr>
              <a:t>Scrum Team</a:t>
            </a:r>
          </a:p>
        </p:txBody>
      </p:sp>
      <p:sp>
        <p:nvSpPr>
          <p:cNvPr id="26" name="TextBox 25">
            <a:extLst>
              <a:ext uri="{FF2B5EF4-FFF2-40B4-BE49-F238E27FC236}">
                <a16:creationId xmlns:a16="http://schemas.microsoft.com/office/drawing/2014/main" id="{93BCA4CF-AF62-47A8-987D-1DA6B0351485}"/>
              </a:ext>
            </a:extLst>
          </p:cNvPr>
          <p:cNvSpPr txBox="1"/>
          <p:nvPr/>
        </p:nvSpPr>
        <p:spPr>
          <a:xfrm>
            <a:off x="2288026" y="3196659"/>
            <a:ext cx="2815256" cy="1200329"/>
          </a:xfrm>
          <a:prstGeom prst="rect">
            <a:avLst/>
          </a:prstGeom>
          <a:noFill/>
        </p:spPr>
        <p:txBody>
          <a:bodyPr wrap="square" rtlCol="0">
            <a:spAutoFit/>
          </a:bodyPr>
          <a:lstStyle/>
          <a:p>
            <a:r>
              <a:rPr lang="en-SG" sz="2000" b="1" dirty="0">
                <a:latin typeface="Arial" panose="020B0604020202020204" pitchFamily="34" charset="0"/>
                <a:cs typeface="Arial" panose="020B0604020202020204" pitchFamily="34" charset="0"/>
              </a:rPr>
              <a:t>Clarissa </a:t>
            </a:r>
            <a:r>
              <a:rPr lang="en-SG" sz="2000" b="1" dirty="0" err="1">
                <a:latin typeface="Arial" panose="020B0604020202020204" pitchFamily="34" charset="0"/>
                <a:cs typeface="Arial" panose="020B0604020202020204" pitchFamily="34" charset="0"/>
              </a:rPr>
              <a:t>Poedjiono</a:t>
            </a:r>
            <a:endParaRPr lang="en-SG" sz="2000" b="1" dirty="0">
              <a:latin typeface="Arial" panose="020B0604020202020204" pitchFamily="34" charset="0"/>
              <a:cs typeface="Arial" panose="020B0604020202020204" pitchFamily="34" charset="0"/>
            </a:endParaRPr>
          </a:p>
          <a:p>
            <a:endParaRPr lang="en-SG" b="1" dirty="0">
              <a:solidFill>
                <a:srgbClr val="D4AF37"/>
              </a:solidFill>
              <a:latin typeface="Arial" panose="020B0604020202020204" pitchFamily="34" charset="0"/>
              <a:cs typeface="Arial" panose="020B0604020202020204" pitchFamily="34" charset="0"/>
            </a:endParaRPr>
          </a:p>
          <a:p>
            <a:r>
              <a:rPr lang="en-SG" dirty="0">
                <a:latin typeface="Arial" panose="020B0604020202020204" pitchFamily="34" charset="0"/>
                <a:cs typeface="Arial" panose="020B0604020202020204" pitchFamily="34" charset="0"/>
              </a:rPr>
              <a:t>UI/UX Developer</a:t>
            </a:r>
          </a:p>
          <a:p>
            <a:r>
              <a:rPr lang="en-SG" sz="1600" i="1" dirty="0">
                <a:solidFill>
                  <a:schemeClr val="tx1">
                    <a:lumMod val="65000"/>
                    <a:lumOff val="35000"/>
                  </a:schemeClr>
                </a:solidFill>
                <a:latin typeface="Arial" panose="020B0604020202020204" pitchFamily="34" charset="0"/>
                <a:cs typeface="Arial" panose="020B0604020202020204" pitchFamily="34" charset="0"/>
              </a:rPr>
              <a:t>Scrum Master</a:t>
            </a:r>
          </a:p>
        </p:txBody>
      </p:sp>
      <p:sp>
        <p:nvSpPr>
          <p:cNvPr id="27" name="TextBox 26">
            <a:extLst>
              <a:ext uri="{FF2B5EF4-FFF2-40B4-BE49-F238E27FC236}">
                <a16:creationId xmlns:a16="http://schemas.microsoft.com/office/drawing/2014/main" id="{E1A09277-F4F4-40C2-B981-3A07A94344FB}"/>
              </a:ext>
            </a:extLst>
          </p:cNvPr>
          <p:cNvSpPr txBox="1"/>
          <p:nvPr/>
        </p:nvSpPr>
        <p:spPr>
          <a:xfrm>
            <a:off x="2250985" y="5239948"/>
            <a:ext cx="2815256" cy="1200329"/>
          </a:xfrm>
          <a:prstGeom prst="rect">
            <a:avLst/>
          </a:prstGeom>
          <a:noFill/>
        </p:spPr>
        <p:txBody>
          <a:bodyPr wrap="square" rtlCol="0">
            <a:spAutoFit/>
          </a:bodyPr>
          <a:lstStyle/>
          <a:p>
            <a:r>
              <a:rPr lang="en-SG" sz="2000" b="1" dirty="0">
                <a:latin typeface="Arial" panose="020B0604020202020204" pitchFamily="34" charset="0"/>
                <a:cs typeface="Arial" panose="020B0604020202020204" pitchFamily="34" charset="0"/>
              </a:rPr>
              <a:t>Sheryl Chong Man Er</a:t>
            </a:r>
          </a:p>
          <a:p>
            <a:endParaRPr lang="en-SG" b="1" dirty="0">
              <a:solidFill>
                <a:srgbClr val="D4AF37"/>
              </a:solidFill>
              <a:latin typeface="Arial" panose="020B0604020202020204" pitchFamily="34" charset="0"/>
              <a:cs typeface="Arial" panose="020B0604020202020204" pitchFamily="34" charset="0"/>
            </a:endParaRPr>
          </a:p>
          <a:p>
            <a:r>
              <a:rPr lang="en-SG" dirty="0">
                <a:latin typeface="Arial" panose="020B0604020202020204" pitchFamily="34" charset="0"/>
                <a:cs typeface="Arial" panose="020B0604020202020204" pitchFamily="34" charset="0"/>
              </a:rPr>
              <a:t>Quality Assurance</a:t>
            </a:r>
          </a:p>
          <a:p>
            <a:r>
              <a:rPr lang="en-SG" sz="1600" i="1" dirty="0">
                <a:solidFill>
                  <a:schemeClr val="tx1">
                    <a:lumMod val="65000"/>
                    <a:lumOff val="35000"/>
                  </a:schemeClr>
                </a:solidFill>
                <a:latin typeface="Arial" panose="020B0604020202020204" pitchFamily="34" charset="0"/>
                <a:cs typeface="Arial" panose="020B0604020202020204" pitchFamily="34" charset="0"/>
              </a:rPr>
              <a:t>Scrum Team</a:t>
            </a:r>
          </a:p>
        </p:txBody>
      </p:sp>
      <p:sp>
        <p:nvSpPr>
          <p:cNvPr id="29" name="TextBox 28">
            <a:extLst>
              <a:ext uri="{FF2B5EF4-FFF2-40B4-BE49-F238E27FC236}">
                <a16:creationId xmlns:a16="http://schemas.microsoft.com/office/drawing/2014/main" id="{14948612-4A03-4018-9E83-4BB2A675C0C3}"/>
              </a:ext>
            </a:extLst>
          </p:cNvPr>
          <p:cNvSpPr txBox="1"/>
          <p:nvPr/>
        </p:nvSpPr>
        <p:spPr>
          <a:xfrm>
            <a:off x="7029834" y="3298801"/>
            <a:ext cx="2815256" cy="1200329"/>
          </a:xfrm>
          <a:prstGeom prst="rect">
            <a:avLst/>
          </a:prstGeom>
          <a:noFill/>
        </p:spPr>
        <p:txBody>
          <a:bodyPr wrap="square" rtlCol="0">
            <a:spAutoFit/>
          </a:bodyPr>
          <a:lstStyle/>
          <a:p>
            <a:pPr algn="r"/>
            <a:r>
              <a:rPr lang="en-SG" sz="2000" b="1" dirty="0">
                <a:latin typeface="Arial" panose="020B0604020202020204" pitchFamily="34" charset="0"/>
                <a:cs typeface="Arial" panose="020B0604020202020204" pitchFamily="34" charset="0"/>
              </a:rPr>
              <a:t>Chen Huiyan</a:t>
            </a:r>
          </a:p>
          <a:p>
            <a:pPr algn="r"/>
            <a:endParaRPr lang="en-SG" b="1" dirty="0">
              <a:solidFill>
                <a:srgbClr val="D4AF37"/>
              </a:solidFill>
              <a:latin typeface="Arial" panose="020B0604020202020204" pitchFamily="34" charset="0"/>
              <a:cs typeface="Arial" panose="020B0604020202020204" pitchFamily="34" charset="0"/>
            </a:endParaRPr>
          </a:p>
          <a:p>
            <a:pPr algn="r"/>
            <a:r>
              <a:rPr lang="en-SG" dirty="0">
                <a:latin typeface="Arial" panose="020B0604020202020204" pitchFamily="34" charset="0"/>
                <a:cs typeface="Arial" panose="020B0604020202020204" pitchFamily="34" charset="0"/>
              </a:rPr>
              <a:t>Frontend Developer</a:t>
            </a:r>
          </a:p>
          <a:p>
            <a:pPr algn="r"/>
            <a:r>
              <a:rPr lang="en-SG" sz="1600" i="1" dirty="0">
                <a:solidFill>
                  <a:schemeClr val="tx1">
                    <a:lumMod val="65000"/>
                    <a:lumOff val="35000"/>
                  </a:schemeClr>
                </a:solidFill>
                <a:latin typeface="Arial" panose="020B0604020202020204" pitchFamily="34" charset="0"/>
                <a:cs typeface="Arial" panose="020B0604020202020204" pitchFamily="34" charset="0"/>
              </a:rPr>
              <a:t>Scrum Team</a:t>
            </a:r>
          </a:p>
        </p:txBody>
      </p:sp>
      <p:sp>
        <p:nvSpPr>
          <p:cNvPr id="30" name="TextBox 29">
            <a:extLst>
              <a:ext uri="{FF2B5EF4-FFF2-40B4-BE49-F238E27FC236}">
                <a16:creationId xmlns:a16="http://schemas.microsoft.com/office/drawing/2014/main" id="{A3951520-4115-40EB-BA8C-38686FA0C23A}"/>
              </a:ext>
            </a:extLst>
          </p:cNvPr>
          <p:cNvSpPr txBox="1"/>
          <p:nvPr/>
        </p:nvSpPr>
        <p:spPr>
          <a:xfrm>
            <a:off x="6264363" y="5247622"/>
            <a:ext cx="3481765" cy="1200329"/>
          </a:xfrm>
          <a:prstGeom prst="rect">
            <a:avLst/>
          </a:prstGeom>
          <a:noFill/>
        </p:spPr>
        <p:txBody>
          <a:bodyPr wrap="square" rtlCol="0">
            <a:spAutoFit/>
          </a:bodyPr>
          <a:lstStyle/>
          <a:p>
            <a:pPr algn="r"/>
            <a:r>
              <a:rPr lang="en-SG" sz="2000" b="1" dirty="0">
                <a:latin typeface="Arial" panose="020B0604020202020204" pitchFamily="34" charset="0"/>
                <a:cs typeface="Arial" panose="020B0604020202020204" pitchFamily="34" charset="0"/>
              </a:rPr>
              <a:t>Ong Yi Xuan</a:t>
            </a:r>
          </a:p>
          <a:p>
            <a:pPr algn="r"/>
            <a:endParaRPr lang="en-SG" b="1" dirty="0">
              <a:solidFill>
                <a:srgbClr val="D4AF37"/>
              </a:solidFill>
              <a:latin typeface="Arial" panose="020B0604020202020204" pitchFamily="34" charset="0"/>
              <a:cs typeface="Arial" panose="020B0604020202020204" pitchFamily="34" charset="0"/>
            </a:endParaRPr>
          </a:p>
          <a:p>
            <a:pPr algn="r"/>
            <a:r>
              <a:rPr lang="en-SG" dirty="0">
                <a:latin typeface="Arial" panose="020B0604020202020204" pitchFamily="34" charset="0"/>
                <a:cs typeface="Arial" panose="020B0604020202020204" pitchFamily="34" charset="0"/>
              </a:rPr>
              <a:t>Software Architect / Deputy PM</a:t>
            </a:r>
          </a:p>
          <a:p>
            <a:pPr algn="r"/>
            <a:r>
              <a:rPr lang="en-SG" sz="1600" i="1" dirty="0">
                <a:solidFill>
                  <a:schemeClr val="tx1">
                    <a:lumMod val="65000"/>
                    <a:lumOff val="35000"/>
                  </a:schemeClr>
                </a:solidFill>
                <a:latin typeface="Arial" panose="020B0604020202020204" pitchFamily="34" charset="0"/>
                <a:cs typeface="Arial" panose="020B0604020202020204" pitchFamily="34" charset="0"/>
              </a:rPr>
              <a:t>Scrum Team</a:t>
            </a:r>
          </a:p>
        </p:txBody>
      </p:sp>
    </p:spTree>
    <p:extLst>
      <p:ext uri="{BB962C8B-B14F-4D97-AF65-F5344CB8AC3E}">
        <p14:creationId xmlns:p14="http://schemas.microsoft.com/office/powerpoint/2010/main" val="2408716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812E7B-D813-481E-B882-482DF134A93E}"/>
              </a:ext>
            </a:extLst>
          </p:cNvPr>
          <p:cNvPicPr>
            <a:picLocks noChangeAspect="1"/>
          </p:cNvPicPr>
          <p:nvPr/>
        </p:nvPicPr>
        <p:blipFill>
          <a:blip r:embed="rId2"/>
          <a:stretch>
            <a:fillRect/>
          </a:stretch>
        </p:blipFill>
        <p:spPr>
          <a:xfrm>
            <a:off x="643467" y="1282196"/>
            <a:ext cx="10905066" cy="2832274"/>
          </a:xfrm>
          <a:prstGeom prst="rect">
            <a:avLst/>
          </a:prstGeom>
        </p:spPr>
      </p:pic>
      <p:sp>
        <p:nvSpPr>
          <p:cNvPr id="7" name="Rectangle 3">
            <a:extLst>
              <a:ext uri="{FF2B5EF4-FFF2-40B4-BE49-F238E27FC236}">
                <a16:creationId xmlns:a16="http://schemas.microsoft.com/office/drawing/2014/main" id="{6BA6A885-339A-4B5F-8F1C-1A78F3A39974}"/>
              </a:ext>
            </a:extLst>
          </p:cNvPr>
          <p:cNvSpPr>
            <a:spLocks noChangeArrowheads="1"/>
          </p:cNvSpPr>
          <p:nvPr/>
        </p:nvSpPr>
        <p:spPr bwMode="gray">
          <a:xfrm>
            <a:off x="643467" y="4218053"/>
            <a:ext cx="10905066" cy="2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marL="228600" indent="-228600">
              <a:defRPr sz="1400">
                <a:solidFill>
                  <a:schemeClr val="tx1"/>
                </a:solidFill>
                <a:latin typeface="Arial" pitchFamily="34" charset="0"/>
              </a:defRPr>
            </a:lvl1pPr>
            <a:lvl2pPr marL="742950" indent="-285750">
              <a:defRPr sz="1400">
                <a:solidFill>
                  <a:schemeClr val="tx1"/>
                </a:solidFill>
                <a:latin typeface="Arial" pitchFamily="34" charset="0"/>
              </a:defRPr>
            </a:lvl2pPr>
            <a:lvl3pPr marL="1143000" indent="-228600">
              <a:defRPr sz="1400">
                <a:solidFill>
                  <a:schemeClr val="tx1"/>
                </a:solidFill>
                <a:latin typeface="Arial" pitchFamily="34" charset="0"/>
              </a:defRPr>
            </a:lvl3pPr>
            <a:lvl4pPr marL="1600200" indent="-228600">
              <a:defRPr sz="1400">
                <a:solidFill>
                  <a:schemeClr val="tx1"/>
                </a:solidFill>
                <a:latin typeface="Arial" pitchFamily="34" charset="0"/>
              </a:defRPr>
            </a:lvl4pPr>
            <a:lvl5pPr marL="2057400" indent="-22860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spcAft>
                <a:spcPct val="30000"/>
              </a:spcAft>
              <a:buFontTx/>
              <a:buChar char="•"/>
            </a:pPr>
            <a:r>
              <a:rPr lang="en-US" altLang="en-US" sz="1800" b="1" dirty="0">
                <a:latin typeface="+mn-lt"/>
              </a:rPr>
              <a:t>Risks</a:t>
            </a:r>
            <a:r>
              <a:rPr lang="en-US" altLang="en-US" sz="1800" dirty="0">
                <a:latin typeface="+mn-lt"/>
              </a:rPr>
              <a:t> should initially be identified and assessed during the Define to Plan phases of the project.  </a:t>
            </a:r>
          </a:p>
          <a:p>
            <a:pPr>
              <a:spcAft>
                <a:spcPct val="30000"/>
              </a:spcAft>
              <a:buFontTx/>
              <a:buChar char="•"/>
            </a:pPr>
            <a:r>
              <a:rPr lang="en-US" altLang="zh-CN" sz="1800" dirty="0">
                <a:latin typeface="+mn-lt"/>
              </a:rPr>
              <a:t>A</a:t>
            </a:r>
            <a:r>
              <a:rPr lang="en-SG" altLang="zh-CN" sz="1800" dirty="0">
                <a:latin typeface="+mn-lt"/>
              </a:rPr>
              <a:t>s</a:t>
            </a:r>
            <a:r>
              <a:rPr lang="zh-CN" altLang="en-US" sz="1800" dirty="0">
                <a:latin typeface="+mn-lt"/>
              </a:rPr>
              <a:t> </a:t>
            </a:r>
            <a:r>
              <a:rPr lang="en-SG" altLang="zh-CN" sz="1800" dirty="0">
                <a:latin typeface="+mn-lt"/>
              </a:rPr>
              <a:t>the</a:t>
            </a:r>
            <a:r>
              <a:rPr lang="zh-CN" altLang="en-US" sz="1800" dirty="0">
                <a:latin typeface="+mn-lt"/>
              </a:rPr>
              <a:t> </a:t>
            </a:r>
            <a:r>
              <a:rPr lang="en-SG" altLang="zh-CN" sz="1800" dirty="0">
                <a:latin typeface="+mn-lt"/>
              </a:rPr>
              <a:t>project</a:t>
            </a:r>
            <a:r>
              <a:rPr lang="zh-CN" altLang="en-US" sz="1800" dirty="0">
                <a:latin typeface="+mn-lt"/>
              </a:rPr>
              <a:t> </a:t>
            </a:r>
            <a:r>
              <a:rPr lang="en-SG" altLang="zh-CN" sz="1800" dirty="0">
                <a:latin typeface="+mn-lt"/>
              </a:rPr>
              <a:t>progresses, new risks will surface and the Project Manager will access it with the Team.</a:t>
            </a:r>
            <a:endParaRPr lang="en-US" altLang="en-US" sz="1800" dirty="0">
              <a:latin typeface="+mn-lt"/>
            </a:endParaRPr>
          </a:p>
          <a:p>
            <a:pPr>
              <a:spcAft>
                <a:spcPct val="30000"/>
              </a:spcAft>
              <a:buFontTx/>
              <a:buChar char="•"/>
            </a:pPr>
            <a:r>
              <a:rPr lang="en-US" altLang="en-US" sz="1800" dirty="0">
                <a:latin typeface="+mn-lt"/>
              </a:rPr>
              <a:t>Medium and High severity risks are to be assigned an </a:t>
            </a:r>
            <a:r>
              <a:rPr lang="en-US" altLang="en-US" sz="1800" b="1" dirty="0">
                <a:latin typeface="+mn-lt"/>
              </a:rPr>
              <a:t>Owner</a:t>
            </a:r>
            <a:r>
              <a:rPr lang="en-US" altLang="en-US" sz="1800" dirty="0">
                <a:latin typeface="+mn-lt"/>
              </a:rPr>
              <a:t> who is responsible for the </a:t>
            </a:r>
            <a:r>
              <a:rPr lang="en-US" altLang="en-US" sz="1800" b="1" dirty="0">
                <a:latin typeface="+mn-lt"/>
              </a:rPr>
              <a:t>mitigation  and contingency plans</a:t>
            </a:r>
            <a:r>
              <a:rPr lang="en-US" altLang="en-US" sz="1800" dirty="0">
                <a:latin typeface="+mn-lt"/>
              </a:rPr>
              <a:t>.</a:t>
            </a:r>
          </a:p>
          <a:p>
            <a:pPr>
              <a:spcAft>
                <a:spcPct val="30000"/>
              </a:spcAft>
              <a:buFontTx/>
              <a:buChar char="•"/>
            </a:pPr>
            <a:r>
              <a:rPr lang="en-US" altLang="en-US" sz="1800" dirty="0">
                <a:latin typeface="+mn-lt"/>
              </a:rPr>
              <a:t>Risks are to be </a:t>
            </a:r>
            <a:r>
              <a:rPr lang="en-US" altLang="en-US" sz="1800" b="1" dirty="0">
                <a:latin typeface="+mn-lt"/>
              </a:rPr>
              <a:t>continually monitored</a:t>
            </a:r>
            <a:r>
              <a:rPr lang="en-US" altLang="en-US" sz="1800" dirty="0">
                <a:latin typeface="+mn-lt"/>
              </a:rPr>
              <a:t> by their Owners, and reviewed as a standard agenda in project team meetings.   </a:t>
            </a:r>
          </a:p>
          <a:p>
            <a:pPr>
              <a:spcAft>
                <a:spcPct val="30000"/>
              </a:spcAft>
              <a:buFontTx/>
              <a:buChar char="•"/>
            </a:pPr>
            <a:r>
              <a:rPr lang="en-US" altLang="en-US" sz="1800" dirty="0">
                <a:latin typeface="+mn-lt"/>
              </a:rPr>
              <a:t>Key risks should be reported on the Project Status Report and to the Sponsor/Supervisor.  </a:t>
            </a:r>
          </a:p>
          <a:p>
            <a:pPr>
              <a:spcAft>
                <a:spcPct val="30000"/>
              </a:spcAft>
              <a:buFontTx/>
              <a:buChar char="•"/>
            </a:pPr>
            <a:r>
              <a:rPr lang="en-US" altLang="en-US" sz="1800" dirty="0">
                <a:latin typeface="+mn-lt"/>
              </a:rPr>
              <a:t>A </a:t>
            </a:r>
            <a:r>
              <a:rPr lang="en-US" altLang="en-US" sz="1800" b="1" dirty="0">
                <a:latin typeface="+mn-lt"/>
              </a:rPr>
              <a:t>Risk Log</a:t>
            </a:r>
            <a:r>
              <a:rPr lang="en-US" altLang="en-US" sz="1800" dirty="0">
                <a:latin typeface="+mn-lt"/>
              </a:rPr>
              <a:t> is to be created and maintained by the Project Manager.</a:t>
            </a:r>
            <a:endParaRPr lang="en-GB" altLang="en-US" sz="1800" dirty="0">
              <a:latin typeface="+mn-lt"/>
            </a:endParaRPr>
          </a:p>
          <a:p>
            <a:pPr>
              <a:spcBef>
                <a:spcPct val="100000"/>
              </a:spcBef>
              <a:spcAft>
                <a:spcPct val="30000"/>
              </a:spcAft>
              <a:buClr>
                <a:srgbClr val="000000"/>
              </a:buClr>
              <a:buSzPct val="100000"/>
            </a:pPr>
            <a:endParaRPr lang="en-US" altLang="en-US" sz="1800" dirty="0">
              <a:solidFill>
                <a:srgbClr val="000000"/>
              </a:solidFill>
              <a:latin typeface="+mn-lt"/>
            </a:endParaRPr>
          </a:p>
        </p:txBody>
      </p:sp>
      <p:sp>
        <p:nvSpPr>
          <p:cNvPr id="5" name="Title 4">
            <a:extLst>
              <a:ext uri="{FF2B5EF4-FFF2-40B4-BE49-F238E27FC236}">
                <a16:creationId xmlns:a16="http://schemas.microsoft.com/office/drawing/2014/main" id="{5536C55C-2C6B-4D91-BE3F-2A3BA5FA9F02}"/>
              </a:ext>
            </a:extLst>
          </p:cNvPr>
          <p:cNvSpPr>
            <a:spLocks noGrp="1"/>
          </p:cNvSpPr>
          <p:nvPr>
            <p:ph type="title"/>
          </p:nvPr>
        </p:nvSpPr>
        <p:spPr/>
        <p:txBody>
          <a:bodyPr/>
          <a:lstStyle/>
          <a:p>
            <a:r>
              <a:rPr lang="en-SG" dirty="0"/>
              <a:t>Risk Management</a:t>
            </a:r>
          </a:p>
        </p:txBody>
      </p:sp>
    </p:spTree>
    <p:extLst>
      <p:ext uri="{BB962C8B-B14F-4D97-AF65-F5344CB8AC3E}">
        <p14:creationId xmlns:p14="http://schemas.microsoft.com/office/powerpoint/2010/main" val="1357643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E5F7F3-79B8-4268-BB18-75E7CC3415F3}"/>
              </a:ext>
            </a:extLst>
          </p:cNvPr>
          <p:cNvPicPr>
            <a:picLocks noChangeAspect="1"/>
          </p:cNvPicPr>
          <p:nvPr/>
        </p:nvPicPr>
        <p:blipFill>
          <a:blip r:embed="rId2"/>
          <a:stretch>
            <a:fillRect/>
          </a:stretch>
        </p:blipFill>
        <p:spPr>
          <a:xfrm>
            <a:off x="284813" y="1295453"/>
            <a:ext cx="11699823" cy="5360720"/>
          </a:xfrm>
          <a:prstGeom prst="rect">
            <a:avLst/>
          </a:prstGeom>
        </p:spPr>
      </p:pic>
      <p:sp>
        <p:nvSpPr>
          <p:cNvPr id="2" name="Title 1">
            <a:extLst>
              <a:ext uri="{FF2B5EF4-FFF2-40B4-BE49-F238E27FC236}">
                <a16:creationId xmlns:a16="http://schemas.microsoft.com/office/drawing/2014/main" id="{AD5CA39F-D1B6-433A-9EEB-0FB954A7CFA4}"/>
              </a:ext>
            </a:extLst>
          </p:cNvPr>
          <p:cNvSpPr>
            <a:spLocks noGrp="1"/>
          </p:cNvSpPr>
          <p:nvPr>
            <p:ph type="title"/>
          </p:nvPr>
        </p:nvSpPr>
        <p:spPr/>
        <p:txBody>
          <a:bodyPr/>
          <a:lstStyle/>
          <a:p>
            <a:r>
              <a:rPr lang="en-SG" dirty="0"/>
              <a:t>Risk Management</a:t>
            </a:r>
          </a:p>
        </p:txBody>
      </p:sp>
      <p:sp>
        <p:nvSpPr>
          <p:cNvPr id="3" name="Rectangle: Rounded Corners 2">
            <a:extLst>
              <a:ext uri="{FF2B5EF4-FFF2-40B4-BE49-F238E27FC236}">
                <a16:creationId xmlns:a16="http://schemas.microsoft.com/office/drawing/2014/main" id="{BC663EC9-6A72-4052-B44A-3999B875D075}"/>
              </a:ext>
            </a:extLst>
          </p:cNvPr>
          <p:cNvSpPr/>
          <p:nvPr/>
        </p:nvSpPr>
        <p:spPr>
          <a:xfrm>
            <a:off x="828010" y="1714005"/>
            <a:ext cx="10347157" cy="4644189"/>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6" name="Table 5">
            <a:extLst>
              <a:ext uri="{FF2B5EF4-FFF2-40B4-BE49-F238E27FC236}">
                <a16:creationId xmlns:a16="http://schemas.microsoft.com/office/drawing/2014/main" id="{4377FE8F-5D3D-4070-9247-C2FEEDF56FCE}"/>
              </a:ext>
            </a:extLst>
          </p:cNvPr>
          <p:cNvGraphicFramePr>
            <a:graphicFrameLocks noGrp="1"/>
          </p:cNvGraphicFramePr>
          <p:nvPr>
            <p:extLst>
              <p:ext uri="{D42A27DB-BD31-4B8C-83A1-F6EECF244321}">
                <p14:modId xmlns:p14="http://schemas.microsoft.com/office/powerpoint/2010/main" val="2809244291"/>
              </p:ext>
            </p:extLst>
          </p:nvPr>
        </p:nvGraphicFramePr>
        <p:xfrm>
          <a:off x="1276024" y="2005764"/>
          <a:ext cx="9451127" cy="3876040"/>
        </p:xfrm>
        <a:graphic>
          <a:graphicData uri="http://schemas.openxmlformats.org/drawingml/2006/table">
            <a:tbl>
              <a:tblPr firstRow="1" bandRow="1">
                <a:tableStyleId>{5C22544A-7EE6-4342-B048-85BDC9FD1C3A}</a:tableStyleId>
              </a:tblPr>
              <a:tblGrid>
                <a:gridCol w="2267959">
                  <a:extLst>
                    <a:ext uri="{9D8B030D-6E8A-4147-A177-3AD203B41FA5}">
                      <a16:colId xmlns:a16="http://schemas.microsoft.com/office/drawing/2014/main" val="432325106"/>
                    </a:ext>
                  </a:extLst>
                </a:gridCol>
                <a:gridCol w="1512492">
                  <a:extLst>
                    <a:ext uri="{9D8B030D-6E8A-4147-A177-3AD203B41FA5}">
                      <a16:colId xmlns:a16="http://schemas.microsoft.com/office/drawing/2014/main" val="4109815647"/>
                    </a:ext>
                  </a:extLst>
                </a:gridCol>
                <a:gridCol w="1292533">
                  <a:extLst>
                    <a:ext uri="{9D8B030D-6E8A-4147-A177-3AD203B41FA5}">
                      <a16:colId xmlns:a16="http://schemas.microsoft.com/office/drawing/2014/main" val="1457772133"/>
                    </a:ext>
                  </a:extLst>
                </a:gridCol>
                <a:gridCol w="2161479">
                  <a:extLst>
                    <a:ext uri="{9D8B030D-6E8A-4147-A177-3AD203B41FA5}">
                      <a16:colId xmlns:a16="http://schemas.microsoft.com/office/drawing/2014/main" val="4262060565"/>
                    </a:ext>
                  </a:extLst>
                </a:gridCol>
                <a:gridCol w="2216664">
                  <a:extLst>
                    <a:ext uri="{9D8B030D-6E8A-4147-A177-3AD203B41FA5}">
                      <a16:colId xmlns:a16="http://schemas.microsoft.com/office/drawing/2014/main" val="3270592026"/>
                    </a:ext>
                  </a:extLst>
                </a:gridCol>
              </a:tblGrid>
              <a:tr h="370840">
                <a:tc>
                  <a:txBody>
                    <a:bodyPr/>
                    <a:lstStyle/>
                    <a:p>
                      <a:r>
                        <a:rPr lang="en-SG" dirty="0"/>
                        <a:t>Risk Description</a:t>
                      </a:r>
                    </a:p>
                  </a:txBody>
                  <a:tcPr/>
                </a:tc>
                <a:tc>
                  <a:txBody>
                    <a:bodyPr/>
                    <a:lstStyle/>
                    <a:p>
                      <a:r>
                        <a:rPr lang="en-SG" dirty="0"/>
                        <a:t>Probability</a:t>
                      </a:r>
                    </a:p>
                  </a:txBody>
                  <a:tcPr/>
                </a:tc>
                <a:tc>
                  <a:txBody>
                    <a:bodyPr/>
                    <a:lstStyle/>
                    <a:p>
                      <a:r>
                        <a:rPr lang="en-SG" dirty="0"/>
                        <a:t>Impact</a:t>
                      </a:r>
                    </a:p>
                  </a:txBody>
                  <a:tcPr/>
                </a:tc>
                <a:tc>
                  <a:txBody>
                    <a:bodyPr/>
                    <a:lstStyle/>
                    <a:p>
                      <a:r>
                        <a:rPr lang="en-SG" dirty="0"/>
                        <a:t>Preventive Action</a:t>
                      </a:r>
                    </a:p>
                  </a:txBody>
                  <a:tcPr/>
                </a:tc>
                <a:tc>
                  <a:txBody>
                    <a:bodyPr/>
                    <a:lstStyle/>
                    <a:p>
                      <a:r>
                        <a:rPr lang="en-SG" dirty="0"/>
                        <a:t>Contingency Plan</a:t>
                      </a:r>
                    </a:p>
                  </a:txBody>
                  <a:tcPr/>
                </a:tc>
                <a:extLst>
                  <a:ext uri="{0D108BD9-81ED-4DB2-BD59-A6C34878D82A}">
                    <a16:rowId xmlns:a16="http://schemas.microsoft.com/office/drawing/2014/main" val="1610520171"/>
                  </a:ext>
                </a:extLst>
              </a:tr>
              <a:tr h="370840">
                <a:tc>
                  <a:txBody>
                    <a:bodyPr/>
                    <a:lstStyle/>
                    <a:p>
                      <a:r>
                        <a:rPr lang="en-SG" dirty="0"/>
                        <a:t>Unfamiliarity with sponsor industry and process</a:t>
                      </a:r>
                    </a:p>
                  </a:txBody>
                  <a:tcPr/>
                </a:tc>
                <a:tc>
                  <a:txBody>
                    <a:bodyPr/>
                    <a:lstStyle/>
                    <a:p>
                      <a:r>
                        <a:rPr lang="en-SG" dirty="0"/>
                        <a:t>3 (&gt;75%)</a:t>
                      </a:r>
                    </a:p>
                  </a:txBody>
                  <a:tcPr/>
                </a:tc>
                <a:tc>
                  <a:txBody>
                    <a:bodyPr/>
                    <a:lstStyle/>
                    <a:p>
                      <a:r>
                        <a:rPr lang="en-SG" dirty="0"/>
                        <a:t>3</a:t>
                      </a:r>
                    </a:p>
                  </a:txBody>
                  <a:tcPr/>
                </a:tc>
                <a:tc>
                  <a:txBody>
                    <a:bodyPr/>
                    <a:lstStyle/>
                    <a:p>
                      <a:r>
                        <a:rPr lang="en-SG" sz="1400" dirty="0"/>
                        <a:t>Increased priority on </a:t>
                      </a:r>
                      <a:r>
                        <a:rPr lang="en-SG" sz="1400" dirty="0" err="1"/>
                        <a:t>liasing</a:t>
                      </a:r>
                      <a:r>
                        <a:rPr lang="en-SG" sz="1400" dirty="0"/>
                        <a:t> with sponsor to clarify business rules and processes</a:t>
                      </a:r>
                    </a:p>
                  </a:txBody>
                  <a:tcPr/>
                </a:tc>
                <a:tc>
                  <a:txBody>
                    <a:bodyPr/>
                    <a:lstStyle/>
                    <a:p>
                      <a:r>
                        <a:rPr lang="en-SG" sz="1400" dirty="0"/>
                        <a:t>Should sponsor be unavailable, make calculated assumptions and clarify as soon as possible</a:t>
                      </a:r>
                    </a:p>
                  </a:txBody>
                  <a:tcPr/>
                </a:tc>
                <a:extLst>
                  <a:ext uri="{0D108BD9-81ED-4DB2-BD59-A6C34878D82A}">
                    <a16:rowId xmlns:a16="http://schemas.microsoft.com/office/drawing/2014/main" val="1983366945"/>
                  </a:ext>
                </a:extLst>
              </a:tr>
              <a:tr h="370840">
                <a:tc>
                  <a:txBody>
                    <a:bodyPr/>
                    <a:lstStyle/>
                    <a:p>
                      <a:r>
                        <a:rPr lang="en-SG" dirty="0"/>
                        <a:t>Technical Complexity: VR</a:t>
                      </a:r>
                    </a:p>
                  </a:txBody>
                  <a:tcPr/>
                </a:tc>
                <a:tc>
                  <a:txBody>
                    <a:bodyPr/>
                    <a:lstStyle/>
                    <a:p>
                      <a:r>
                        <a:rPr lang="en-SG" dirty="0"/>
                        <a:t>1 (&lt;40%)</a:t>
                      </a:r>
                    </a:p>
                  </a:txBody>
                  <a:tcPr/>
                </a:tc>
                <a:tc>
                  <a:txBody>
                    <a:bodyPr/>
                    <a:lstStyle/>
                    <a:p>
                      <a:r>
                        <a:rPr lang="en-SG" dirty="0"/>
                        <a:t>2</a:t>
                      </a:r>
                    </a:p>
                  </a:txBody>
                  <a:tcPr/>
                </a:tc>
                <a:tc>
                  <a:txBody>
                    <a:bodyPr/>
                    <a:lstStyle/>
                    <a:p>
                      <a:r>
                        <a:rPr lang="en-SG" sz="1400" dirty="0"/>
                        <a:t>Clarissa has previous experience using Google Sketchup, a tool for modelling that VR uses. She can lead the team in research in this area</a:t>
                      </a:r>
                    </a:p>
                  </a:txBody>
                  <a:tcPr/>
                </a:tc>
                <a:tc>
                  <a:txBody>
                    <a:bodyPr/>
                    <a:lstStyle/>
                    <a:p>
                      <a:r>
                        <a:rPr lang="en-SG" sz="1400" i="1" dirty="0"/>
                        <a:t>(Planning Phase)</a:t>
                      </a:r>
                    </a:p>
                  </a:txBody>
                  <a:tcPr/>
                </a:tc>
                <a:extLst>
                  <a:ext uri="{0D108BD9-81ED-4DB2-BD59-A6C34878D82A}">
                    <a16:rowId xmlns:a16="http://schemas.microsoft.com/office/drawing/2014/main" val="947229036"/>
                  </a:ext>
                </a:extLst>
              </a:tr>
              <a:tr h="370840">
                <a:tc>
                  <a:txBody>
                    <a:bodyPr/>
                    <a:lstStyle/>
                    <a:p>
                      <a:r>
                        <a:rPr lang="en-SG" dirty="0"/>
                        <a:t>Client has business needs to travel frequently in Sep 2017</a:t>
                      </a:r>
                    </a:p>
                  </a:txBody>
                  <a:tcPr/>
                </a:tc>
                <a:tc>
                  <a:txBody>
                    <a:bodyPr/>
                    <a:lstStyle/>
                    <a:p>
                      <a:r>
                        <a:rPr lang="en-SG" dirty="0"/>
                        <a:t>3 (&gt;75%)</a:t>
                      </a:r>
                    </a:p>
                  </a:txBody>
                  <a:tcPr/>
                </a:tc>
                <a:tc>
                  <a:txBody>
                    <a:bodyPr/>
                    <a:lstStyle/>
                    <a:p>
                      <a:r>
                        <a:rPr lang="en-SG" dirty="0"/>
                        <a:t>2</a:t>
                      </a:r>
                    </a:p>
                  </a:txBody>
                  <a:tcPr/>
                </a:tc>
                <a:tc>
                  <a:txBody>
                    <a:bodyPr/>
                    <a:lstStyle/>
                    <a:p>
                      <a:r>
                        <a:rPr lang="en-SG" sz="1400" dirty="0"/>
                        <a:t>YuXuan to </a:t>
                      </a:r>
                      <a:r>
                        <a:rPr lang="en-SG" sz="1400" dirty="0" err="1"/>
                        <a:t>lias</a:t>
                      </a:r>
                      <a:r>
                        <a:rPr lang="en-SG" sz="1400" dirty="0"/>
                        <a:t> closely with the client to know at the earliest his schedule and avoid having issues during his absence</a:t>
                      </a:r>
                    </a:p>
                  </a:txBody>
                  <a:tcPr/>
                </a:tc>
                <a:tc>
                  <a:txBody>
                    <a:bodyPr/>
                    <a:lstStyle/>
                    <a:p>
                      <a:r>
                        <a:rPr lang="en-SG" sz="1400" dirty="0"/>
                        <a:t>Skype call meetings and deployment of application to allow client to communication even while overseas</a:t>
                      </a:r>
                    </a:p>
                  </a:txBody>
                  <a:tcPr/>
                </a:tc>
                <a:extLst>
                  <a:ext uri="{0D108BD9-81ED-4DB2-BD59-A6C34878D82A}">
                    <a16:rowId xmlns:a16="http://schemas.microsoft.com/office/drawing/2014/main" val="3066560164"/>
                  </a:ext>
                </a:extLst>
              </a:tr>
            </a:tbl>
          </a:graphicData>
        </a:graphic>
      </p:graphicFrame>
    </p:spTree>
    <p:extLst>
      <p:ext uri="{BB962C8B-B14F-4D97-AF65-F5344CB8AC3E}">
        <p14:creationId xmlns:p14="http://schemas.microsoft.com/office/powerpoint/2010/main" val="351264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3AE67A96-56C2-4550-90B1-3E776EFD1D71}"/>
              </a:ext>
            </a:extLst>
          </p:cNvPr>
          <p:cNvSpPr txBox="1">
            <a:spLocks noChangeArrowheads="1"/>
          </p:cNvSpPr>
          <p:nvPr/>
        </p:nvSpPr>
        <p:spPr>
          <a:xfrm>
            <a:off x="451184" y="4088554"/>
            <a:ext cx="11097349" cy="2633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altLang="en-US" sz="1800" dirty="0"/>
              <a:t>An</a:t>
            </a:r>
            <a:r>
              <a:rPr lang="en-US" altLang="en-US" sz="1800" b="1" dirty="0"/>
              <a:t> issue</a:t>
            </a:r>
            <a:r>
              <a:rPr lang="en-US" altLang="en-US" sz="1800" dirty="0"/>
              <a:t> is something that has happened (or appears certain that it will happen) which will impact the project schedule, milestones, or other deliverables.  Action must be taken to overcome the impact and minimize the effect on the project. </a:t>
            </a:r>
          </a:p>
          <a:p>
            <a:pPr>
              <a:buFontTx/>
              <a:buChar char="•"/>
            </a:pPr>
            <a:r>
              <a:rPr lang="en-US" altLang="en-US" sz="1800" dirty="0"/>
              <a:t>An </a:t>
            </a:r>
            <a:r>
              <a:rPr lang="en-US" altLang="en-US" sz="1800" b="1" dirty="0"/>
              <a:t>Issues Log</a:t>
            </a:r>
            <a:r>
              <a:rPr lang="en-US" altLang="en-US" sz="1800" dirty="0"/>
              <a:t> is to be created and maintained by the Project Manager.  </a:t>
            </a:r>
          </a:p>
          <a:p>
            <a:pPr>
              <a:buFontTx/>
              <a:buChar char="•"/>
            </a:pPr>
            <a:r>
              <a:rPr lang="en-US" altLang="en-US" sz="1800" dirty="0"/>
              <a:t>All issues are to be logged and tracked until they are resolved.  </a:t>
            </a:r>
            <a:endParaRPr lang="en-GB" altLang="en-US" sz="1800" dirty="0"/>
          </a:p>
          <a:p>
            <a:pPr>
              <a:buFontTx/>
              <a:buChar char="•"/>
            </a:pPr>
            <a:r>
              <a:rPr lang="en-US" altLang="en-US" sz="1800" dirty="0"/>
              <a:t>All issues are to be assigned a single owner and due date. </a:t>
            </a:r>
          </a:p>
          <a:p>
            <a:pPr>
              <a:buFontTx/>
              <a:buChar char="•"/>
            </a:pPr>
            <a:r>
              <a:rPr lang="en-US" altLang="en-US" sz="1800" dirty="0"/>
              <a:t>Key issues that remain unresolved are to be escalated as to the Supervisor and Sponsor. A possible Change Request might be required</a:t>
            </a:r>
          </a:p>
          <a:p>
            <a:pPr>
              <a:buFontTx/>
              <a:buNone/>
            </a:pPr>
            <a:endParaRPr lang="en-US" altLang="en-US" sz="1800" dirty="0"/>
          </a:p>
        </p:txBody>
      </p:sp>
      <p:pic>
        <p:nvPicPr>
          <p:cNvPr id="8" name="Picture 7">
            <a:extLst>
              <a:ext uri="{FF2B5EF4-FFF2-40B4-BE49-F238E27FC236}">
                <a16:creationId xmlns:a16="http://schemas.microsoft.com/office/drawing/2014/main" id="{7F273F2F-9941-4540-9BDD-C8E8BCDC19ED}"/>
              </a:ext>
            </a:extLst>
          </p:cNvPr>
          <p:cNvPicPr>
            <a:picLocks noChangeAspect="1"/>
          </p:cNvPicPr>
          <p:nvPr/>
        </p:nvPicPr>
        <p:blipFill>
          <a:blip r:embed="rId2"/>
          <a:stretch>
            <a:fillRect/>
          </a:stretch>
        </p:blipFill>
        <p:spPr>
          <a:xfrm>
            <a:off x="534295" y="1225890"/>
            <a:ext cx="11123411" cy="2577855"/>
          </a:xfrm>
          <a:prstGeom prst="rect">
            <a:avLst/>
          </a:prstGeom>
        </p:spPr>
      </p:pic>
      <p:sp>
        <p:nvSpPr>
          <p:cNvPr id="11" name="Title 10">
            <a:extLst>
              <a:ext uri="{FF2B5EF4-FFF2-40B4-BE49-F238E27FC236}">
                <a16:creationId xmlns:a16="http://schemas.microsoft.com/office/drawing/2014/main" id="{852AFF33-B4AA-446F-9C9E-91019413EB7C}"/>
              </a:ext>
            </a:extLst>
          </p:cNvPr>
          <p:cNvSpPr>
            <a:spLocks noGrp="1"/>
          </p:cNvSpPr>
          <p:nvPr>
            <p:ph type="title"/>
          </p:nvPr>
        </p:nvSpPr>
        <p:spPr/>
        <p:txBody>
          <a:bodyPr>
            <a:normAutofit fontScale="90000"/>
          </a:bodyPr>
          <a:lstStyle/>
          <a:p>
            <a:pPr algn="ctr"/>
            <a:r>
              <a:rPr lang="en-SG" sz="2800" dirty="0"/>
              <a:t>Issue Management</a:t>
            </a:r>
          </a:p>
        </p:txBody>
      </p:sp>
    </p:spTree>
    <p:extLst>
      <p:ext uri="{BB962C8B-B14F-4D97-AF65-F5344CB8AC3E}">
        <p14:creationId xmlns:p14="http://schemas.microsoft.com/office/powerpoint/2010/main" val="3824619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A4131C-A628-4E2E-AB92-B1B4F493F14F}"/>
              </a:ext>
            </a:extLst>
          </p:cNvPr>
          <p:cNvPicPr>
            <a:picLocks noChangeAspect="1"/>
          </p:cNvPicPr>
          <p:nvPr/>
        </p:nvPicPr>
        <p:blipFill>
          <a:blip r:embed="rId2"/>
          <a:stretch>
            <a:fillRect/>
          </a:stretch>
        </p:blipFill>
        <p:spPr>
          <a:xfrm>
            <a:off x="0" y="1417212"/>
            <a:ext cx="12192000" cy="4820220"/>
          </a:xfrm>
          <a:prstGeom prst="rect">
            <a:avLst/>
          </a:prstGeom>
        </p:spPr>
      </p:pic>
      <p:sp>
        <p:nvSpPr>
          <p:cNvPr id="2" name="Title 1">
            <a:extLst>
              <a:ext uri="{FF2B5EF4-FFF2-40B4-BE49-F238E27FC236}">
                <a16:creationId xmlns:a16="http://schemas.microsoft.com/office/drawing/2014/main" id="{74A20F77-5D80-45D6-96A0-9E6D6FB509BA}"/>
              </a:ext>
            </a:extLst>
          </p:cNvPr>
          <p:cNvSpPr>
            <a:spLocks noGrp="1"/>
          </p:cNvSpPr>
          <p:nvPr>
            <p:ph type="title"/>
          </p:nvPr>
        </p:nvSpPr>
        <p:spPr/>
        <p:txBody>
          <a:bodyPr/>
          <a:lstStyle/>
          <a:p>
            <a:r>
              <a:rPr lang="en-SG" dirty="0"/>
              <a:t>Issue Management</a:t>
            </a:r>
          </a:p>
        </p:txBody>
      </p:sp>
      <p:sp>
        <p:nvSpPr>
          <p:cNvPr id="4" name="Rectangle: Rounded Corners 3">
            <a:extLst>
              <a:ext uri="{FF2B5EF4-FFF2-40B4-BE49-F238E27FC236}">
                <a16:creationId xmlns:a16="http://schemas.microsoft.com/office/drawing/2014/main" id="{00FFA6F6-01C6-49F2-8A75-9184A4A93DA7}"/>
              </a:ext>
            </a:extLst>
          </p:cNvPr>
          <p:cNvSpPr/>
          <p:nvPr/>
        </p:nvSpPr>
        <p:spPr>
          <a:xfrm>
            <a:off x="1204459" y="1312281"/>
            <a:ext cx="10347157" cy="4563863"/>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5" name="Table 4">
            <a:extLst>
              <a:ext uri="{FF2B5EF4-FFF2-40B4-BE49-F238E27FC236}">
                <a16:creationId xmlns:a16="http://schemas.microsoft.com/office/drawing/2014/main" id="{67296ECE-81BE-424A-9C51-300DF02635E1}"/>
              </a:ext>
            </a:extLst>
          </p:cNvPr>
          <p:cNvGraphicFramePr>
            <a:graphicFrameLocks noGrp="1"/>
          </p:cNvGraphicFramePr>
          <p:nvPr>
            <p:extLst>
              <p:ext uri="{D42A27DB-BD31-4B8C-83A1-F6EECF244321}">
                <p14:modId xmlns:p14="http://schemas.microsoft.com/office/powerpoint/2010/main" val="29066685"/>
              </p:ext>
            </p:extLst>
          </p:nvPr>
        </p:nvGraphicFramePr>
        <p:xfrm>
          <a:off x="1652473" y="1536492"/>
          <a:ext cx="9451127" cy="4058920"/>
        </p:xfrm>
        <a:graphic>
          <a:graphicData uri="http://schemas.openxmlformats.org/drawingml/2006/table">
            <a:tbl>
              <a:tblPr firstRow="1" bandRow="1">
                <a:tableStyleId>{5C22544A-7EE6-4342-B048-85BDC9FD1C3A}</a:tableStyleId>
              </a:tblPr>
              <a:tblGrid>
                <a:gridCol w="2267959">
                  <a:extLst>
                    <a:ext uri="{9D8B030D-6E8A-4147-A177-3AD203B41FA5}">
                      <a16:colId xmlns:a16="http://schemas.microsoft.com/office/drawing/2014/main" val="432325106"/>
                    </a:ext>
                  </a:extLst>
                </a:gridCol>
                <a:gridCol w="1512492">
                  <a:extLst>
                    <a:ext uri="{9D8B030D-6E8A-4147-A177-3AD203B41FA5}">
                      <a16:colId xmlns:a16="http://schemas.microsoft.com/office/drawing/2014/main" val="4109815647"/>
                    </a:ext>
                  </a:extLst>
                </a:gridCol>
                <a:gridCol w="1292533">
                  <a:extLst>
                    <a:ext uri="{9D8B030D-6E8A-4147-A177-3AD203B41FA5}">
                      <a16:colId xmlns:a16="http://schemas.microsoft.com/office/drawing/2014/main" val="1457772133"/>
                    </a:ext>
                  </a:extLst>
                </a:gridCol>
                <a:gridCol w="2161479">
                  <a:extLst>
                    <a:ext uri="{9D8B030D-6E8A-4147-A177-3AD203B41FA5}">
                      <a16:colId xmlns:a16="http://schemas.microsoft.com/office/drawing/2014/main" val="4262060565"/>
                    </a:ext>
                  </a:extLst>
                </a:gridCol>
                <a:gridCol w="2216664">
                  <a:extLst>
                    <a:ext uri="{9D8B030D-6E8A-4147-A177-3AD203B41FA5}">
                      <a16:colId xmlns:a16="http://schemas.microsoft.com/office/drawing/2014/main" val="3270592026"/>
                    </a:ext>
                  </a:extLst>
                </a:gridCol>
              </a:tblGrid>
              <a:tr h="370840">
                <a:tc>
                  <a:txBody>
                    <a:bodyPr/>
                    <a:lstStyle/>
                    <a:p>
                      <a:r>
                        <a:rPr lang="en-SG" dirty="0"/>
                        <a:t>Issue Description</a:t>
                      </a:r>
                    </a:p>
                  </a:txBody>
                  <a:tcPr/>
                </a:tc>
                <a:tc>
                  <a:txBody>
                    <a:bodyPr/>
                    <a:lstStyle/>
                    <a:p>
                      <a:r>
                        <a:rPr lang="en-SG" dirty="0"/>
                        <a:t>Priority</a:t>
                      </a:r>
                    </a:p>
                  </a:txBody>
                  <a:tcPr/>
                </a:tc>
                <a:tc>
                  <a:txBody>
                    <a:bodyPr/>
                    <a:lstStyle/>
                    <a:p>
                      <a:r>
                        <a:rPr lang="en-SG" dirty="0"/>
                        <a:t>Impact</a:t>
                      </a:r>
                    </a:p>
                  </a:txBody>
                  <a:tcPr/>
                </a:tc>
                <a:tc>
                  <a:txBody>
                    <a:bodyPr/>
                    <a:lstStyle/>
                    <a:p>
                      <a:r>
                        <a:rPr lang="en-SG" dirty="0"/>
                        <a:t>Resolution Plan</a:t>
                      </a:r>
                    </a:p>
                  </a:txBody>
                  <a:tcPr/>
                </a:tc>
                <a:tc>
                  <a:txBody>
                    <a:bodyPr/>
                    <a:lstStyle/>
                    <a:p>
                      <a:r>
                        <a:rPr lang="en-SG" dirty="0"/>
                        <a:t>Action/Updates</a:t>
                      </a:r>
                    </a:p>
                  </a:txBody>
                  <a:tcPr/>
                </a:tc>
                <a:extLst>
                  <a:ext uri="{0D108BD9-81ED-4DB2-BD59-A6C34878D82A}">
                    <a16:rowId xmlns:a16="http://schemas.microsoft.com/office/drawing/2014/main" val="1610520171"/>
                  </a:ext>
                </a:extLst>
              </a:tr>
              <a:tr h="370840">
                <a:tc>
                  <a:txBody>
                    <a:bodyPr/>
                    <a:lstStyle/>
                    <a:p>
                      <a:r>
                        <a:rPr lang="en-SG" dirty="0"/>
                        <a:t>Application ceased to function on latest branch merge. A day before UAT</a:t>
                      </a:r>
                    </a:p>
                  </a:txBody>
                  <a:tcPr/>
                </a:tc>
                <a:tc>
                  <a:txBody>
                    <a:bodyPr/>
                    <a:lstStyle/>
                    <a:p>
                      <a:r>
                        <a:rPr lang="en-SG" dirty="0"/>
                        <a:t>High</a:t>
                      </a:r>
                    </a:p>
                  </a:txBody>
                  <a:tcPr/>
                </a:tc>
                <a:tc>
                  <a:txBody>
                    <a:bodyPr/>
                    <a:lstStyle/>
                    <a:p>
                      <a:r>
                        <a:rPr lang="en-SG" dirty="0"/>
                        <a:t>2</a:t>
                      </a:r>
                    </a:p>
                  </a:txBody>
                  <a:tcPr/>
                </a:tc>
                <a:tc>
                  <a:txBody>
                    <a:bodyPr/>
                    <a:lstStyle/>
                    <a:p>
                      <a:r>
                        <a:rPr lang="en-SG" sz="1400" dirty="0"/>
                        <a:t>Team to immediately cease all development, revert commits and debug application</a:t>
                      </a:r>
                    </a:p>
                  </a:txBody>
                  <a:tcPr/>
                </a:tc>
                <a:tc>
                  <a:txBody>
                    <a:bodyPr/>
                    <a:lstStyle/>
                    <a:p>
                      <a:r>
                        <a:rPr lang="en-SG" sz="1400" i="0" dirty="0"/>
                        <a:t>Application up and running again day after. UAT with sponsor postponed to ensure fully functioning application before testing</a:t>
                      </a:r>
                    </a:p>
                  </a:txBody>
                  <a:tcPr/>
                </a:tc>
                <a:extLst>
                  <a:ext uri="{0D108BD9-81ED-4DB2-BD59-A6C34878D82A}">
                    <a16:rowId xmlns:a16="http://schemas.microsoft.com/office/drawing/2014/main" val="1983366945"/>
                  </a:ext>
                </a:extLst>
              </a:tr>
              <a:tr h="370840">
                <a:tc>
                  <a:txBody>
                    <a:bodyPr/>
                    <a:lstStyle/>
                    <a:p>
                      <a:r>
                        <a:rPr lang="en-SG" dirty="0"/>
                        <a:t>AWS flagged fraudulent activity of EC2, billing $7000 on a student account.</a:t>
                      </a:r>
                    </a:p>
                  </a:txBody>
                  <a:tcPr/>
                </a:tc>
                <a:tc>
                  <a:txBody>
                    <a:bodyPr/>
                    <a:lstStyle/>
                    <a:p>
                      <a:r>
                        <a:rPr lang="en-SG" dirty="0"/>
                        <a:t>Urgent</a:t>
                      </a:r>
                    </a:p>
                  </a:txBody>
                  <a:tcPr/>
                </a:tc>
                <a:tc>
                  <a:txBody>
                    <a:bodyPr/>
                    <a:lstStyle/>
                    <a:p>
                      <a:r>
                        <a:rPr lang="en-SG" dirty="0"/>
                        <a:t>3</a:t>
                      </a:r>
                    </a:p>
                  </a:txBody>
                  <a:tcPr/>
                </a:tc>
                <a:tc>
                  <a:txBody>
                    <a:bodyPr/>
                    <a:lstStyle/>
                    <a:p>
                      <a:r>
                        <a:rPr lang="en-SG" sz="1400" dirty="0"/>
                        <a:t>Contact AWS customer service regarding fraudulent activity access</a:t>
                      </a:r>
                    </a:p>
                  </a:txBody>
                  <a:tcPr/>
                </a:tc>
                <a:tc>
                  <a:txBody>
                    <a:bodyPr/>
                    <a:lstStyle/>
                    <a:p>
                      <a:r>
                        <a:rPr lang="en-SG" sz="1400" dirty="0"/>
                        <a:t>Identified security breach in repository and applied fix. AWS replied that the amount will be waived but process will take time.</a:t>
                      </a:r>
                    </a:p>
                  </a:txBody>
                  <a:tcPr/>
                </a:tc>
                <a:extLst>
                  <a:ext uri="{0D108BD9-81ED-4DB2-BD59-A6C34878D82A}">
                    <a16:rowId xmlns:a16="http://schemas.microsoft.com/office/drawing/2014/main" val="947229036"/>
                  </a:ext>
                </a:extLst>
              </a:tr>
              <a:tr h="370840">
                <a:tc>
                  <a:txBody>
                    <a:bodyPr/>
                    <a:lstStyle/>
                    <a:p>
                      <a:r>
                        <a:rPr lang="en-SG" sz="1600" dirty="0"/>
                        <a:t>Team identified major misalignment between current data table design with business requirements</a:t>
                      </a:r>
                    </a:p>
                  </a:txBody>
                  <a:tcPr/>
                </a:tc>
                <a:tc>
                  <a:txBody>
                    <a:bodyPr/>
                    <a:lstStyle/>
                    <a:p>
                      <a:r>
                        <a:rPr lang="en-SG" dirty="0"/>
                        <a:t>Urgent</a:t>
                      </a:r>
                    </a:p>
                  </a:txBody>
                  <a:tcPr/>
                </a:tc>
                <a:tc>
                  <a:txBody>
                    <a:bodyPr/>
                    <a:lstStyle/>
                    <a:p>
                      <a:r>
                        <a:rPr lang="en-SG" dirty="0"/>
                        <a:t>4</a:t>
                      </a:r>
                    </a:p>
                  </a:txBody>
                  <a:tcPr/>
                </a:tc>
                <a:tc>
                  <a:txBody>
                    <a:bodyPr/>
                    <a:lstStyle/>
                    <a:p>
                      <a:r>
                        <a:rPr lang="en-SG" sz="1400" dirty="0"/>
                        <a:t>Team will start designing a new data table to realign web app with business specifications</a:t>
                      </a:r>
                    </a:p>
                  </a:txBody>
                  <a:tcPr/>
                </a:tc>
                <a:tc>
                  <a:txBody>
                    <a:bodyPr/>
                    <a:lstStyle/>
                    <a:p>
                      <a:r>
                        <a:rPr lang="en-SG" sz="1400" dirty="0"/>
                        <a:t>Issue escalated to an internal change request due to huge changes required to DAO, entities and </a:t>
                      </a:r>
                      <a:r>
                        <a:rPr lang="en-SG" sz="1400" dirty="0" err="1"/>
                        <a:t>weservices</a:t>
                      </a:r>
                      <a:endParaRPr lang="en-SG" sz="1400" dirty="0"/>
                    </a:p>
                  </a:txBody>
                  <a:tcPr/>
                </a:tc>
                <a:extLst>
                  <a:ext uri="{0D108BD9-81ED-4DB2-BD59-A6C34878D82A}">
                    <a16:rowId xmlns:a16="http://schemas.microsoft.com/office/drawing/2014/main" val="3066560164"/>
                  </a:ext>
                </a:extLst>
              </a:tr>
            </a:tbl>
          </a:graphicData>
        </a:graphic>
      </p:graphicFrame>
    </p:spTree>
    <p:extLst>
      <p:ext uri="{BB962C8B-B14F-4D97-AF65-F5344CB8AC3E}">
        <p14:creationId xmlns:p14="http://schemas.microsoft.com/office/powerpoint/2010/main" val="36685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a:extLst>
              <a:ext uri="{FF2B5EF4-FFF2-40B4-BE49-F238E27FC236}">
                <a16:creationId xmlns:a16="http://schemas.microsoft.com/office/drawing/2014/main" id="{C082F300-0EE6-4181-BC4A-AEFA749CB357}"/>
              </a:ext>
            </a:extLst>
          </p:cNvPr>
          <p:cNvSpPr>
            <a:spLocks noChangeArrowheads="1"/>
          </p:cNvSpPr>
          <p:nvPr/>
        </p:nvSpPr>
        <p:spPr bwMode="gray">
          <a:xfrm>
            <a:off x="565437" y="4164008"/>
            <a:ext cx="11073540" cy="256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lvl1pPr>
              <a:defRPr sz="1400">
                <a:solidFill>
                  <a:schemeClr val="tx1"/>
                </a:solidFill>
                <a:latin typeface="Arial" pitchFamily="34" charset="0"/>
              </a:defRPr>
            </a:lvl1pPr>
            <a:lvl2pPr marL="742950" indent="-285750">
              <a:defRPr sz="1400">
                <a:solidFill>
                  <a:schemeClr val="tx1"/>
                </a:solidFill>
                <a:latin typeface="Arial" pitchFamily="34" charset="0"/>
              </a:defRPr>
            </a:lvl2pPr>
            <a:lvl3pPr marL="1143000" indent="-228600">
              <a:defRPr sz="1400">
                <a:solidFill>
                  <a:schemeClr val="tx1"/>
                </a:solidFill>
                <a:latin typeface="Arial" pitchFamily="34" charset="0"/>
              </a:defRPr>
            </a:lvl3pPr>
            <a:lvl4pPr marL="1600200" indent="-228600">
              <a:defRPr sz="1400">
                <a:solidFill>
                  <a:schemeClr val="tx1"/>
                </a:solidFill>
                <a:latin typeface="Arial" pitchFamily="34" charset="0"/>
              </a:defRPr>
            </a:lvl4pPr>
            <a:lvl5pPr marL="2057400" indent="-22860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spcAft>
                <a:spcPct val="30000"/>
              </a:spcAft>
              <a:buFontTx/>
              <a:buChar char="•"/>
            </a:pPr>
            <a:r>
              <a:rPr lang="en-US" altLang="en-US" sz="1800" dirty="0">
                <a:latin typeface="+mn-lt"/>
              </a:rPr>
              <a:t> All changes are to be recorded using the </a:t>
            </a:r>
            <a:r>
              <a:rPr lang="en-US" altLang="en-US" sz="1800" b="1" dirty="0">
                <a:latin typeface="+mn-lt"/>
              </a:rPr>
              <a:t>Scope Change Request Form</a:t>
            </a:r>
            <a:r>
              <a:rPr lang="en-US" altLang="en-US" sz="1800" dirty="0">
                <a:latin typeface="+mn-lt"/>
              </a:rPr>
              <a:t>.</a:t>
            </a:r>
          </a:p>
          <a:p>
            <a:pPr>
              <a:spcAft>
                <a:spcPct val="30000"/>
              </a:spcAft>
              <a:buFontTx/>
              <a:buChar char="•"/>
            </a:pPr>
            <a:r>
              <a:rPr lang="en-US" altLang="en-US" sz="1800" dirty="0">
                <a:latin typeface="+mn-lt"/>
              </a:rPr>
              <a:t> Each change request is to be evaluated in terms of its </a:t>
            </a:r>
            <a:r>
              <a:rPr lang="en-US" altLang="en-US" sz="1800" b="1" dirty="0">
                <a:latin typeface="+mn-lt"/>
              </a:rPr>
              <a:t>impact</a:t>
            </a:r>
            <a:r>
              <a:rPr lang="en-US" altLang="en-US" sz="1800" dirty="0">
                <a:latin typeface="+mn-lt"/>
              </a:rPr>
              <a:t> to the project’s scope, schedule and cost.  </a:t>
            </a:r>
          </a:p>
          <a:p>
            <a:pPr>
              <a:spcAft>
                <a:spcPct val="30000"/>
              </a:spcAft>
              <a:buFontTx/>
              <a:buChar char="•"/>
            </a:pPr>
            <a:r>
              <a:rPr lang="en-US" altLang="en-US" sz="1800" dirty="0">
                <a:latin typeface="+mn-lt"/>
              </a:rPr>
              <a:t> </a:t>
            </a:r>
            <a:r>
              <a:rPr lang="en-US" altLang="en-US" sz="1800" b="1" dirty="0">
                <a:latin typeface="+mn-lt"/>
              </a:rPr>
              <a:t>Alternative solutions</a:t>
            </a:r>
            <a:r>
              <a:rPr lang="en-US" altLang="en-US" sz="1800" dirty="0">
                <a:latin typeface="+mn-lt"/>
              </a:rPr>
              <a:t> (including not implementing the change) should be evaluated.    </a:t>
            </a:r>
          </a:p>
          <a:p>
            <a:pPr>
              <a:spcAft>
                <a:spcPct val="30000"/>
              </a:spcAft>
              <a:buFontTx/>
              <a:buChar char="•"/>
            </a:pPr>
            <a:r>
              <a:rPr lang="en-US" altLang="en-US" sz="1800" dirty="0">
                <a:latin typeface="+mn-lt"/>
              </a:rPr>
              <a:t> The approval status of the Scope Change Request is to be logged and tracked in the </a:t>
            </a:r>
            <a:r>
              <a:rPr lang="en-US" altLang="en-US" sz="1800" b="1" dirty="0">
                <a:latin typeface="+mn-lt"/>
              </a:rPr>
              <a:t>Change Log</a:t>
            </a:r>
            <a:r>
              <a:rPr lang="en-US" altLang="en-US" sz="1800" dirty="0">
                <a:latin typeface="+mn-lt"/>
              </a:rPr>
              <a:t>.  Only approved changes will be incorporated into the project.   </a:t>
            </a:r>
          </a:p>
          <a:p>
            <a:pPr>
              <a:spcAft>
                <a:spcPct val="30000"/>
              </a:spcAft>
              <a:buFontTx/>
              <a:buChar char="•"/>
            </a:pPr>
            <a:r>
              <a:rPr lang="en-US" altLang="en-US" sz="1800" dirty="0">
                <a:latin typeface="+mn-lt"/>
              </a:rPr>
              <a:t> Scope change is to be managed by the Project Manager. </a:t>
            </a:r>
          </a:p>
          <a:p>
            <a:pPr>
              <a:spcAft>
                <a:spcPct val="30000"/>
              </a:spcAft>
              <a:buFontTx/>
              <a:buChar char="•"/>
            </a:pPr>
            <a:r>
              <a:rPr lang="en-US" altLang="en-US" sz="1800" dirty="0">
                <a:latin typeface="+mn-lt"/>
              </a:rPr>
              <a:t>Team members are to be consulted for impact/solution evaluations.  </a:t>
            </a:r>
            <a:endParaRPr lang="en-US" altLang="en-US" sz="1800" dirty="0">
              <a:solidFill>
                <a:srgbClr val="000000"/>
              </a:solidFill>
              <a:latin typeface="+mn-lt"/>
            </a:endParaRPr>
          </a:p>
          <a:p>
            <a:pPr>
              <a:spcBef>
                <a:spcPct val="100000"/>
              </a:spcBef>
              <a:spcAft>
                <a:spcPct val="30000"/>
              </a:spcAft>
              <a:buClr>
                <a:srgbClr val="000000"/>
              </a:buClr>
              <a:buSzPct val="100000"/>
            </a:pPr>
            <a:endParaRPr lang="en-US" altLang="en-US" sz="1800" dirty="0">
              <a:solidFill>
                <a:srgbClr val="000000"/>
              </a:solidFill>
            </a:endParaRPr>
          </a:p>
        </p:txBody>
      </p:sp>
      <p:pic>
        <p:nvPicPr>
          <p:cNvPr id="6" name="Picture 5">
            <a:extLst>
              <a:ext uri="{FF2B5EF4-FFF2-40B4-BE49-F238E27FC236}">
                <a16:creationId xmlns:a16="http://schemas.microsoft.com/office/drawing/2014/main" id="{A9580C68-A9E2-4800-A08C-6FC584C850CA}"/>
              </a:ext>
            </a:extLst>
          </p:cNvPr>
          <p:cNvPicPr>
            <a:picLocks noChangeAspect="1"/>
          </p:cNvPicPr>
          <p:nvPr/>
        </p:nvPicPr>
        <p:blipFill>
          <a:blip r:embed="rId2"/>
          <a:stretch>
            <a:fillRect/>
          </a:stretch>
        </p:blipFill>
        <p:spPr>
          <a:xfrm>
            <a:off x="565437" y="1519102"/>
            <a:ext cx="11073540" cy="2286526"/>
          </a:xfrm>
          <a:prstGeom prst="rect">
            <a:avLst/>
          </a:prstGeom>
        </p:spPr>
      </p:pic>
      <p:sp>
        <p:nvSpPr>
          <p:cNvPr id="7" name="Title 6">
            <a:extLst>
              <a:ext uri="{FF2B5EF4-FFF2-40B4-BE49-F238E27FC236}">
                <a16:creationId xmlns:a16="http://schemas.microsoft.com/office/drawing/2014/main" id="{0690FD7F-E7DD-4C96-BA0B-C703140901A8}"/>
              </a:ext>
            </a:extLst>
          </p:cNvPr>
          <p:cNvSpPr>
            <a:spLocks noGrp="1"/>
          </p:cNvSpPr>
          <p:nvPr>
            <p:ph type="title"/>
          </p:nvPr>
        </p:nvSpPr>
        <p:spPr/>
        <p:txBody>
          <a:bodyPr/>
          <a:lstStyle/>
          <a:p>
            <a:r>
              <a:rPr lang="en-SG" dirty="0"/>
              <a:t>Change Management</a:t>
            </a:r>
          </a:p>
        </p:txBody>
      </p:sp>
    </p:spTree>
    <p:extLst>
      <p:ext uri="{BB962C8B-B14F-4D97-AF65-F5344CB8AC3E}">
        <p14:creationId xmlns:p14="http://schemas.microsoft.com/office/powerpoint/2010/main" val="417307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9C0B-F3EC-4285-9331-26AB201EC062}"/>
              </a:ext>
            </a:extLst>
          </p:cNvPr>
          <p:cNvSpPr>
            <a:spLocks noGrp="1"/>
          </p:cNvSpPr>
          <p:nvPr>
            <p:ph type="title"/>
          </p:nvPr>
        </p:nvSpPr>
        <p:spPr/>
        <p:txBody>
          <a:bodyPr/>
          <a:lstStyle/>
          <a:p>
            <a:r>
              <a:rPr lang="en-SG" dirty="0"/>
              <a:t>Change Management</a:t>
            </a:r>
          </a:p>
        </p:txBody>
      </p:sp>
      <p:pic>
        <p:nvPicPr>
          <p:cNvPr id="4" name="Picture 3">
            <a:extLst>
              <a:ext uri="{FF2B5EF4-FFF2-40B4-BE49-F238E27FC236}">
                <a16:creationId xmlns:a16="http://schemas.microsoft.com/office/drawing/2014/main" id="{5AF37972-6CCD-44A7-8A76-DC85FF61DE15}"/>
              </a:ext>
            </a:extLst>
          </p:cNvPr>
          <p:cNvPicPr>
            <a:picLocks noChangeAspect="1"/>
          </p:cNvPicPr>
          <p:nvPr/>
        </p:nvPicPr>
        <p:blipFill>
          <a:blip r:embed="rId2"/>
          <a:stretch>
            <a:fillRect/>
          </a:stretch>
        </p:blipFill>
        <p:spPr>
          <a:xfrm>
            <a:off x="810773" y="1093304"/>
            <a:ext cx="10827949" cy="5641502"/>
          </a:xfrm>
          <a:prstGeom prst="rect">
            <a:avLst/>
          </a:prstGeom>
        </p:spPr>
      </p:pic>
      <p:sp>
        <p:nvSpPr>
          <p:cNvPr id="6" name="Rectangle: Rounded Corners 5">
            <a:extLst>
              <a:ext uri="{FF2B5EF4-FFF2-40B4-BE49-F238E27FC236}">
                <a16:creationId xmlns:a16="http://schemas.microsoft.com/office/drawing/2014/main" id="{1DB7D4B9-7809-4B74-A325-DDBEA77579CB}"/>
              </a:ext>
            </a:extLst>
          </p:cNvPr>
          <p:cNvSpPr/>
          <p:nvPr/>
        </p:nvSpPr>
        <p:spPr>
          <a:xfrm>
            <a:off x="810773" y="1571597"/>
            <a:ext cx="10347157" cy="4644189"/>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7" name="Table 6">
            <a:extLst>
              <a:ext uri="{FF2B5EF4-FFF2-40B4-BE49-F238E27FC236}">
                <a16:creationId xmlns:a16="http://schemas.microsoft.com/office/drawing/2014/main" id="{AFF18696-01AE-4043-88AF-B5D7BD010A6D}"/>
              </a:ext>
            </a:extLst>
          </p:cNvPr>
          <p:cNvGraphicFramePr>
            <a:graphicFrameLocks noGrp="1"/>
          </p:cNvGraphicFramePr>
          <p:nvPr>
            <p:extLst>
              <p:ext uri="{D42A27DB-BD31-4B8C-83A1-F6EECF244321}">
                <p14:modId xmlns:p14="http://schemas.microsoft.com/office/powerpoint/2010/main" val="519862382"/>
              </p:ext>
            </p:extLst>
          </p:nvPr>
        </p:nvGraphicFramePr>
        <p:xfrm>
          <a:off x="1265409" y="1955671"/>
          <a:ext cx="9377315" cy="3890493"/>
        </p:xfrm>
        <a:graphic>
          <a:graphicData uri="http://schemas.openxmlformats.org/drawingml/2006/table">
            <a:tbl>
              <a:tblPr firstRow="1" bandRow="1">
                <a:tableStyleId>{5C22544A-7EE6-4342-B048-85BDC9FD1C3A}</a:tableStyleId>
              </a:tblPr>
              <a:tblGrid>
                <a:gridCol w="2678971">
                  <a:extLst>
                    <a:ext uri="{9D8B030D-6E8A-4147-A177-3AD203B41FA5}">
                      <a16:colId xmlns:a16="http://schemas.microsoft.com/office/drawing/2014/main" val="432325106"/>
                    </a:ext>
                  </a:extLst>
                </a:gridCol>
                <a:gridCol w="1526773">
                  <a:extLst>
                    <a:ext uri="{9D8B030D-6E8A-4147-A177-3AD203B41FA5}">
                      <a16:colId xmlns:a16="http://schemas.microsoft.com/office/drawing/2014/main" val="1457772133"/>
                    </a:ext>
                  </a:extLst>
                </a:gridCol>
                <a:gridCol w="2553193">
                  <a:extLst>
                    <a:ext uri="{9D8B030D-6E8A-4147-A177-3AD203B41FA5}">
                      <a16:colId xmlns:a16="http://schemas.microsoft.com/office/drawing/2014/main" val="4262060565"/>
                    </a:ext>
                  </a:extLst>
                </a:gridCol>
                <a:gridCol w="2618378">
                  <a:extLst>
                    <a:ext uri="{9D8B030D-6E8A-4147-A177-3AD203B41FA5}">
                      <a16:colId xmlns:a16="http://schemas.microsoft.com/office/drawing/2014/main" val="3270592026"/>
                    </a:ext>
                  </a:extLst>
                </a:gridCol>
              </a:tblGrid>
              <a:tr h="669675">
                <a:tc>
                  <a:txBody>
                    <a:bodyPr/>
                    <a:lstStyle/>
                    <a:p>
                      <a:r>
                        <a:rPr lang="en-SG" dirty="0"/>
                        <a:t>Change Description</a:t>
                      </a:r>
                    </a:p>
                  </a:txBody>
                  <a:tcPr/>
                </a:tc>
                <a:tc>
                  <a:txBody>
                    <a:bodyPr/>
                    <a:lstStyle/>
                    <a:p>
                      <a:r>
                        <a:rPr lang="en-SG" dirty="0"/>
                        <a:t>Impact</a:t>
                      </a:r>
                    </a:p>
                  </a:txBody>
                  <a:tcPr/>
                </a:tc>
                <a:tc>
                  <a:txBody>
                    <a:bodyPr/>
                    <a:lstStyle/>
                    <a:p>
                      <a:r>
                        <a:rPr lang="en-SG" dirty="0"/>
                        <a:t>Benefit/Impact Description</a:t>
                      </a:r>
                    </a:p>
                  </a:txBody>
                  <a:tcPr/>
                </a:tc>
                <a:tc>
                  <a:txBody>
                    <a:bodyPr/>
                    <a:lstStyle/>
                    <a:p>
                      <a:r>
                        <a:rPr lang="en-SG" dirty="0"/>
                        <a:t>Resolution</a:t>
                      </a:r>
                    </a:p>
                  </a:txBody>
                  <a:tcPr/>
                </a:tc>
                <a:extLst>
                  <a:ext uri="{0D108BD9-81ED-4DB2-BD59-A6C34878D82A}">
                    <a16:rowId xmlns:a16="http://schemas.microsoft.com/office/drawing/2014/main" val="1610520171"/>
                  </a:ext>
                </a:extLst>
              </a:tr>
              <a:tr h="765343">
                <a:tc>
                  <a:txBody>
                    <a:bodyPr/>
                    <a:lstStyle/>
                    <a:p>
                      <a:r>
                        <a:rPr lang="en-SG" dirty="0"/>
                        <a:t>Sponsor removed pricing on colour options</a:t>
                      </a:r>
                    </a:p>
                  </a:txBody>
                  <a:tcPr/>
                </a:tc>
                <a:tc>
                  <a:txBody>
                    <a:bodyPr/>
                    <a:lstStyle/>
                    <a:p>
                      <a:r>
                        <a:rPr lang="en-SG" dirty="0"/>
                        <a:t>(Low) 1 day</a:t>
                      </a:r>
                    </a:p>
                  </a:txBody>
                  <a:tcPr/>
                </a:tc>
                <a:tc>
                  <a:txBody>
                    <a:bodyPr/>
                    <a:lstStyle/>
                    <a:p>
                      <a:r>
                        <a:rPr lang="en-SG" sz="1400" dirty="0"/>
                        <a:t>(Impact) Time needs to be taken off to ensure all pricing related functions are changed</a:t>
                      </a:r>
                    </a:p>
                  </a:txBody>
                  <a:tcPr/>
                </a:tc>
                <a:tc>
                  <a:txBody>
                    <a:bodyPr/>
                    <a:lstStyle/>
                    <a:p>
                      <a:r>
                        <a:rPr lang="en-SG" sz="1400" dirty="0"/>
                        <a:t>Team removed price from colour tables and updated all services that involved colour price</a:t>
                      </a:r>
                    </a:p>
                  </a:txBody>
                  <a:tcPr/>
                </a:tc>
                <a:extLst>
                  <a:ext uri="{0D108BD9-81ED-4DB2-BD59-A6C34878D82A}">
                    <a16:rowId xmlns:a16="http://schemas.microsoft.com/office/drawing/2014/main" val="1983366945"/>
                  </a:ext>
                </a:extLst>
              </a:tr>
              <a:tr h="1243682">
                <a:tc>
                  <a:txBody>
                    <a:bodyPr/>
                    <a:lstStyle/>
                    <a:p>
                      <a:r>
                        <a:rPr lang="en-SG" dirty="0"/>
                        <a:t>Team identified major data table misalignment with business requirements</a:t>
                      </a:r>
                    </a:p>
                  </a:txBody>
                  <a:tcPr/>
                </a:tc>
                <a:tc>
                  <a:txBody>
                    <a:bodyPr/>
                    <a:lstStyle/>
                    <a:p>
                      <a:r>
                        <a:rPr lang="en-SG" dirty="0"/>
                        <a:t>(High) 1 week</a:t>
                      </a:r>
                    </a:p>
                  </a:txBody>
                  <a:tcPr/>
                </a:tc>
                <a:tc>
                  <a:txBody>
                    <a:bodyPr/>
                    <a:lstStyle/>
                    <a:p>
                      <a:r>
                        <a:rPr lang="en-SG" sz="1400" dirty="0"/>
                        <a:t>(Impact) Development has came to a halt to fix and test all existing webservices and entities.</a:t>
                      </a:r>
                    </a:p>
                  </a:txBody>
                  <a:tcPr/>
                </a:tc>
                <a:tc>
                  <a:txBody>
                    <a:bodyPr/>
                    <a:lstStyle/>
                    <a:p>
                      <a:r>
                        <a:rPr lang="en-SG" sz="1400" i="0" dirty="0"/>
                        <a:t>Team has to halt development and resolve the misalignment of the data tables with business requirements</a:t>
                      </a:r>
                    </a:p>
                  </a:txBody>
                  <a:tcPr/>
                </a:tc>
                <a:extLst>
                  <a:ext uri="{0D108BD9-81ED-4DB2-BD59-A6C34878D82A}">
                    <a16:rowId xmlns:a16="http://schemas.microsoft.com/office/drawing/2014/main" val="947229036"/>
                  </a:ext>
                </a:extLst>
              </a:tr>
              <a:tr h="1211793">
                <a:tc>
                  <a:txBody>
                    <a:bodyPr/>
                    <a:lstStyle/>
                    <a:p>
                      <a:r>
                        <a:rPr lang="en-SG" dirty="0"/>
                        <a:t>Team research discovered the benefits of enhanced ecommerce plugin for GA</a:t>
                      </a:r>
                    </a:p>
                  </a:txBody>
                  <a:tcPr/>
                </a:tc>
                <a:tc>
                  <a:txBody>
                    <a:bodyPr/>
                    <a:lstStyle/>
                    <a:p>
                      <a:r>
                        <a:rPr lang="en-SG" dirty="0"/>
                        <a:t>(Low) 2 days</a:t>
                      </a:r>
                    </a:p>
                  </a:txBody>
                  <a:tcPr/>
                </a:tc>
                <a:tc>
                  <a:txBody>
                    <a:bodyPr/>
                    <a:lstStyle/>
                    <a:p>
                      <a:r>
                        <a:rPr lang="en-SG" sz="1400" dirty="0"/>
                        <a:t>(Benefit) Time savings from developing similar </a:t>
                      </a:r>
                      <a:r>
                        <a:rPr lang="en-SG" sz="1400" dirty="0" err="1"/>
                        <a:t>algorithym</a:t>
                      </a:r>
                      <a:r>
                        <a:rPr lang="en-SG" sz="1400" dirty="0"/>
                        <a:t> within own app. Risk mitigation for team members inexperienced with analytics</a:t>
                      </a:r>
                    </a:p>
                  </a:txBody>
                  <a:tcPr/>
                </a:tc>
                <a:tc>
                  <a:txBody>
                    <a:bodyPr/>
                    <a:lstStyle/>
                    <a:p>
                      <a:r>
                        <a:rPr lang="en-SG" sz="1400" dirty="0"/>
                        <a:t>After agreement with the client, Team decided to add tags on important areas to monitor and use GA to generate insights.</a:t>
                      </a:r>
                    </a:p>
                  </a:txBody>
                  <a:tcPr/>
                </a:tc>
                <a:extLst>
                  <a:ext uri="{0D108BD9-81ED-4DB2-BD59-A6C34878D82A}">
                    <a16:rowId xmlns:a16="http://schemas.microsoft.com/office/drawing/2014/main" val="3066560164"/>
                  </a:ext>
                </a:extLst>
              </a:tr>
            </a:tbl>
          </a:graphicData>
        </a:graphic>
      </p:graphicFrame>
    </p:spTree>
    <p:extLst>
      <p:ext uri="{BB962C8B-B14F-4D97-AF65-F5344CB8AC3E}">
        <p14:creationId xmlns:p14="http://schemas.microsoft.com/office/powerpoint/2010/main" val="256158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0BF8DE6-4050-4D71-8EA8-EF9112F714FD}"/>
              </a:ext>
            </a:extLst>
          </p:cNvPr>
          <p:cNvSpPr>
            <a:spLocks noGrp="1"/>
          </p:cNvSpPr>
          <p:nvPr>
            <p:ph type="title"/>
          </p:nvPr>
        </p:nvSpPr>
        <p:spPr/>
        <p:txBody>
          <a:bodyPr>
            <a:normAutofit fontScale="90000"/>
          </a:bodyPr>
          <a:lstStyle/>
          <a:p>
            <a:r>
              <a:rPr lang="en-SG" sz="4000" dirty="0"/>
              <a:t>Quality Assurance</a:t>
            </a:r>
          </a:p>
        </p:txBody>
      </p:sp>
      <p:pic>
        <p:nvPicPr>
          <p:cNvPr id="11266" name="Picture 2" descr="Image result for user test png">
            <a:extLst>
              <a:ext uri="{FF2B5EF4-FFF2-40B4-BE49-F238E27FC236}">
                <a16:creationId xmlns:a16="http://schemas.microsoft.com/office/drawing/2014/main" id="{D749F08D-5D34-4EB8-A54C-4095B1B5F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451" y="2548646"/>
            <a:ext cx="34671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87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48C69C-6F0C-42BF-AA5B-B8CD41140DC6}"/>
              </a:ext>
            </a:extLst>
          </p:cNvPr>
          <p:cNvSpPr>
            <a:spLocks noGrp="1"/>
          </p:cNvSpPr>
          <p:nvPr>
            <p:ph type="title"/>
          </p:nvPr>
        </p:nvSpPr>
        <p:spPr/>
        <p:txBody>
          <a:bodyPr/>
          <a:lstStyle/>
          <a:p>
            <a:r>
              <a:rPr lang="en-SG" dirty="0"/>
              <a:t>Functional Testing</a:t>
            </a:r>
          </a:p>
        </p:txBody>
      </p:sp>
      <p:sp>
        <p:nvSpPr>
          <p:cNvPr id="5" name="Rectangle 4">
            <a:extLst>
              <a:ext uri="{FF2B5EF4-FFF2-40B4-BE49-F238E27FC236}">
                <a16:creationId xmlns:a16="http://schemas.microsoft.com/office/drawing/2014/main" id="{9A78170A-31E9-406E-BEDB-0BFC3D4BC164}"/>
              </a:ext>
            </a:extLst>
          </p:cNvPr>
          <p:cNvSpPr/>
          <p:nvPr/>
        </p:nvSpPr>
        <p:spPr>
          <a:xfrm>
            <a:off x="287867" y="1305964"/>
            <a:ext cx="2404533" cy="999067"/>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Development Phase</a:t>
            </a:r>
          </a:p>
        </p:txBody>
      </p:sp>
      <p:sp>
        <p:nvSpPr>
          <p:cNvPr id="6" name="Rectangle 5">
            <a:extLst>
              <a:ext uri="{FF2B5EF4-FFF2-40B4-BE49-F238E27FC236}">
                <a16:creationId xmlns:a16="http://schemas.microsoft.com/office/drawing/2014/main" id="{C873F800-AE3D-49D0-B1AB-6AB01888D680}"/>
              </a:ext>
            </a:extLst>
          </p:cNvPr>
          <p:cNvSpPr/>
          <p:nvPr/>
        </p:nvSpPr>
        <p:spPr>
          <a:xfrm>
            <a:off x="3255433" y="1305962"/>
            <a:ext cx="2404533" cy="999067"/>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Initial Testing</a:t>
            </a:r>
          </a:p>
        </p:txBody>
      </p:sp>
      <p:sp>
        <p:nvSpPr>
          <p:cNvPr id="7" name="Rectangle 6">
            <a:extLst>
              <a:ext uri="{FF2B5EF4-FFF2-40B4-BE49-F238E27FC236}">
                <a16:creationId xmlns:a16="http://schemas.microsoft.com/office/drawing/2014/main" id="{1F6E0883-ABB4-49B1-ACF6-B8A01F09ED3D}"/>
              </a:ext>
            </a:extLst>
          </p:cNvPr>
          <p:cNvSpPr/>
          <p:nvPr/>
        </p:nvSpPr>
        <p:spPr>
          <a:xfrm>
            <a:off x="6223000" y="1305962"/>
            <a:ext cx="2404533" cy="999067"/>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Staging Server Deployment</a:t>
            </a:r>
          </a:p>
        </p:txBody>
      </p:sp>
      <p:sp>
        <p:nvSpPr>
          <p:cNvPr id="8" name="Rectangle 7">
            <a:extLst>
              <a:ext uri="{FF2B5EF4-FFF2-40B4-BE49-F238E27FC236}">
                <a16:creationId xmlns:a16="http://schemas.microsoft.com/office/drawing/2014/main" id="{5FB1851D-AD98-4E9A-809C-49B2AD3A2978}"/>
              </a:ext>
            </a:extLst>
          </p:cNvPr>
          <p:cNvSpPr/>
          <p:nvPr/>
        </p:nvSpPr>
        <p:spPr>
          <a:xfrm>
            <a:off x="9465734" y="1305962"/>
            <a:ext cx="2404533" cy="999067"/>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Live Deployment</a:t>
            </a:r>
          </a:p>
        </p:txBody>
      </p:sp>
      <p:cxnSp>
        <p:nvCxnSpPr>
          <p:cNvPr id="10" name="Straight Arrow Connector 9">
            <a:extLst>
              <a:ext uri="{FF2B5EF4-FFF2-40B4-BE49-F238E27FC236}">
                <a16:creationId xmlns:a16="http://schemas.microsoft.com/office/drawing/2014/main" id="{EB37F85A-D98E-408C-B0C8-9996D9062385}"/>
              </a:ext>
            </a:extLst>
          </p:cNvPr>
          <p:cNvCxnSpPr>
            <a:stCxn id="5" idx="3"/>
            <a:endCxn id="6" idx="1"/>
          </p:cNvCxnSpPr>
          <p:nvPr/>
        </p:nvCxnSpPr>
        <p:spPr>
          <a:xfrm flipV="1">
            <a:off x="2692400" y="1805496"/>
            <a:ext cx="563033"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43358A-A2B3-4E0A-931C-4F6C2111B970}"/>
              </a:ext>
            </a:extLst>
          </p:cNvPr>
          <p:cNvCxnSpPr/>
          <p:nvPr/>
        </p:nvCxnSpPr>
        <p:spPr>
          <a:xfrm flipV="1">
            <a:off x="5659966" y="1805493"/>
            <a:ext cx="563033"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0D88BAC-5D94-41D0-B8F6-6055610363E5}"/>
              </a:ext>
            </a:extLst>
          </p:cNvPr>
          <p:cNvCxnSpPr>
            <a:cxnSpLocks/>
            <a:stCxn id="7" idx="3"/>
            <a:endCxn id="8" idx="1"/>
          </p:cNvCxnSpPr>
          <p:nvPr/>
        </p:nvCxnSpPr>
        <p:spPr>
          <a:xfrm>
            <a:off x="8627533" y="1805496"/>
            <a:ext cx="8382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7CA9AFC6-6777-4ACB-8EB0-540F1F070967}"/>
              </a:ext>
            </a:extLst>
          </p:cNvPr>
          <p:cNvSpPr/>
          <p:nvPr/>
        </p:nvSpPr>
        <p:spPr>
          <a:xfrm>
            <a:off x="347132" y="2492711"/>
            <a:ext cx="2345267" cy="103291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dirty="0">
                <a:solidFill>
                  <a:schemeClr val="tx1"/>
                </a:solidFill>
              </a:rPr>
              <a:t>Individual Developer will conduct testing for the functions that they developed</a:t>
            </a:r>
          </a:p>
        </p:txBody>
      </p:sp>
      <p:sp>
        <p:nvSpPr>
          <p:cNvPr id="17" name="Rectangle: Rounded Corners 16">
            <a:extLst>
              <a:ext uri="{FF2B5EF4-FFF2-40B4-BE49-F238E27FC236}">
                <a16:creationId xmlns:a16="http://schemas.microsoft.com/office/drawing/2014/main" id="{FF2EE054-C3AC-4CA2-88F4-FCD6CFBCE676}"/>
              </a:ext>
            </a:extLst>
          </p:cNvPr>
          <p:cNvSpPr/>
          <p:nvPr/>
        </p:nvSpPr>
        <p:spPr>
          <a:xfrm>
            <a:off x="347132" y="3686947"/>
            <a:ext cx="2286002" cy="10170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dirty="0">
                <a:solidFill>
                  <a:schemeClr val="tx1"/>
                </a:solidFill>
              </a:rPr>
              <a:t>Quality Assurance (QA) constructs test cases for all functions in the current sprint</a:t>
            </a:r>
          </a:p>
        </p:txBody>
      </p:sp>
      <p:sp>
        <p:nvSpPr>
          <p:cNvPr id="18" name="Rectangle: Rounded Corners 17">
            <a:extLst>
              <a:ext uri="{FF2B5EF4-FFF2-40B4-BE49-F238E27FC236}">
                <a16:creationId xmlns:a16="http://schemas.microsoft.com/office/drawing/2014/main" id="{98BE359F-4A34-4A7C-AC27-E3A680EC044B}"/>
              </a:ext>
            </a:extLst>
          </p:cNvPr>
          <p:cNvSpPr/>
          <p:nvPr/>
        </p:nvSpPr>
        <p:spPr>
          <a:xfrm>
            <a:off x="3255433" y="2492711"/>
            <a:ext cx="2404533" cy="111898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dirty="0">
                <a:solidFill>
                  <a:schemeClr val="tx1"/>
                </a:solidFill>
              </a:rPr>
              <a:t>QA will test the functions against the test cases and log the bugs in the bug log (Asana)</a:t>
            </a:r>
          </a:p>
        </p:txBody>
      </p:sp>
      <p:sp>
        <p:nvSpPr>
          <p:cNvPr id="19" name="Rectangle: Rounded Corners 18">
            <a:extLst>
              <a:ext uri="{FF2B5EF4-FFF2-40B4-BE49-F238E27FC236}">
                <a16:creationId xmlns:a16="http://schemas.microsoft.com/office/drawing/2014/main" id="{3C2A8B55-50C0-4AA6-80F9-ED81BBE7C85A}"/>
              </a:ext>
            </a:extLst>
          </p:cNvPr>
          <p:cNvSpPr/>
          <p:nvPr/>
        </p:nvSpPr>
        <p:spPr>
          <a:xfrm>
            <a:off x="3285064" y="3705112"/>
            <a:ext cx="2345268" cy="99886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dirty="0">
                <a:solidFill>
                  <a:schemeClr val="tx1"/>
                </a:solidFill>
              </a:rPr>
              <a:t>Individual developers will debug the reported bugs </a:t>
            </a:r>
          </a:p>
        </p:txBody>
      </p:sp>
      <p:sp>
        <p:nvSpPr>
          <p:cNvPr id="20" name="Rectangle: Rounded Corners 19">
            <a:extLst>
              <a:ext uri="{FF2B5EF4-FFF2-40B4-BE49-F238E27FC236}">
                <a16:creationId xmlns:a16="http://schemas.microsoft.com/office/drawing/2014/main" id="{96B4FA10-66E3-49B7-8905-B6971F25490C}"/>
              </a:ext>
            </a:extLst>
          </p:cNvPr>
          <p:cNvSpPr/>
          <p:nvPr/>
        </p:nvSpPr>
        <p:spPr>
          <a:xfrm>
            <a:off x="3295921" y="4846443"/>
            <a:ext cx="2265894" cy="81335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dirty="0">
                <a:solidFill>
                  <a:schemeClr val="tx1"/>
                </a:solidFill>
              </a:rPr>
              <a:t>QA will test the function and verify that the bug has been resolved</a:t>
            </a:r>
          </a:p>
        </p:txBody>
      </p:sp>
      <p:sp>
        <p:nvSpPr>
          <p:cNvPr id="21" name="Rectangle: Rounded Corners 20">
            <a:extLst>
              <a:ext uri="{FF2B5EF4-FFF2-40B4-BE49-F238E27FC236}">
                <a16:creationId xmlns:a16="http://schemas.microsoft.com/office/drawing/2014/main" id="{213F75C1-9321-4ADE-81AE-4BF12F906E09}"/>
              </a:ext>
            </a:extLst>
          </p:cNvPr>
          <p:cNvSpPr/>
          <p:nvPr/>
        </p:nvSpPr>
        <p:spPr>
          <a:xfrm>
            <a:off x="6222999" y="2461615"/>
            <a:ext cx="2404534" cy="115008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dirty="0">
                <a:solidFill>
                  <a:schemeClr val="tx1"/>
                </a:solidFill>
              </a:rPr>
              <a:t>Once all the bugs are resolved, QA will deploy the application on our staging server</a:t>
            </a:r>
          </a:p>
        </p:txBody>
      </p:sp>
      <p:sp>
        <p:nvSpPr>
          <p:cNvPr id="22" name="Rectangle: Rounded Corners 21">
            <a:extLst>
              <a:ext uri="{FF2B5EF4-FFF2-40B4-BE49-F238E27FC236}">
                <a16:creationId xmlns:a16="http://schemas.microsoft.com/office/drawing/2014/main" id="{A81217D4-31C2-46CE-8C8E-545E6189A8EF}"/>
              </a:ext>
            </a:extLst>
          </p:cNvPr>
          <p:cNvSpPr/>
          <p:nvPr/>
        </p:nvSpPr>
        <p:spPr>
          <a:xfrm>
            <a:off x="6222999" y="3712189"/>
            <a:ext cx="2374900" cy="99178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dirty="0">
                <a:solidFill>
                  <a:schemeClr val="tx1"/>
                </a:solidFill>
              </a:rPr>
              <a:t>QA will conduct regression testing and log bugs in the bug log</a:t>
            </a:r>
          </a:p>
        </p:txBody>
      </p:sp>
      <p:sp>
        <p:nvSpPr>
          <p:cNvPr id="23" name="Rectangle: Rounded Corners 22">
            <a:extLst>
              <a:ext uri="{FF2B5EF4-FFF2-40B4-BE49-F238E27FC236}">
                <a16:creationId xmlns:a16="http://schemas.microsoft.com/office/drawing/2014/main" id="{ADF8F89F-C7AB-45FD-8118-0DD6EDD95FAF}"/>
              </a:ext>
            </a:extLst>
          </p:cNvPr>
          <p:cNvSpPr/>
          <p:nvPr/>
        </p:nvSpPr>
        <p:spPr>
          <a:xfrm>
            <a:off x="6237816" y="4808188"/>
            <a:ext cx="2255736" cy="85161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dirty="0">
                <a:solidFill>
                  <a:schemeClr val="tx1"/>
                </a:solidFill>
              </a:rPr>
              <a:t>Individual developers will debug the reported bugs </a:t>
            </a:r>
          </a:p>
        </p:txBody>
      </p:sp>
      <p:sp>
        <p:nvSpPr>
          <p:cNvPr id="24" name="Rectangle: Rounded Corners 23">
            <a:extLst>
              <a:ext uri="{FF2B5EF4-FFF2-40B4-BE49-F238E27FC236}">
                <a16:creationId xmlns:a16="http://schemas.microsoft.com/office/drawing/2014/main" id="{6CE1DEF6-6419-4951-84F0-453D1F3A15C8}"/>
              </a:ext>
            </a:extLst>
          </p:cNvPr>
          <p:cNvSpPr/>
          <p:nvPr/>
        </p:nvSpPr>
        <p:spPr>
          <a:xfrm>
            <a:off x="6227658" y="5787650"/>
            <a:ext cx="2265894" cy="81335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dirty="0">
                <a:solidFill>
                  <a:schemeClr val="tx1"/>
                </a:solidFill>
              </a:rPr>
              <a:t>QA will test the function and verify that the bug has been resolved</a:t>
            </a:r>
          </a:p>
        </p:txBody>
      </p:sp>
      <p:sp>
        <p:nvSpPr>
          <p:cNvPr id="25" name="Rectangle: Rounded Corners 24">
            <a:extLst>
              <a:ext uri="{FF2B5EF4-FFF2-40B4-BE49-F238E27FC236}">
                <a16:creationId xmlns:a16="http://schemas.microsoft.com/office/drawing/2014/main" id="{77EDFB4A-D6ED-448E-8FB2-386C6FAB08B8}"/>
              </a:ext>
            </a:extLst>
          </p:cNvPr>
          <p:cNvSpPr/>
          <p:nvPr/>
        </p:nvSpPr>
        <p:spPr>
          <a:xfrm>
            <a:off x="9535053" y="2492711"/>
            <a:ext cx="2265894" cy="81335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dirty="0">
                <a:solidFill>
                  <a:schemeClr val="tx1"/>
                </a:solidFill>
              </a:rPr>
              <a:t>Application is deployed live</a:t>
            </a:r>
          </a:p>
        </p:txBody>
      </p:sp>
      <p:sp>
        <p:nvSpPr>
          <p:cNvPr id="27" name="Rectangle: Rounded Corners 26">
            <a:extLst>
              <a:ext uri="{FF2B5EF4-FFF2-40B4-BE49-F238E27FC236}">
                <a16:creationId xmlns:a16="http://schemas.microsoft.com/office/drawing/2014/main" id="{7327237E-F74E-48CC-B7ED-45CC6C0D52DD}"/>
              </a:ext>
            </a:extLst>
          </p:cNvPr>
          <p:cNvSpPr/>
          <p:nvPr/>
        </p:nvSpPr>
        <p:spPr>
          <a:xfrm>
            <a:off x="9535053" y="3525626"/>
            <a:ext cx="2265894" cy="81335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dirty="0">
                <a:solidFill>
                  <a:schemeClr val="tx1"/>
                </a:solidFill>
              </a:rPr>
              <a:t>QA will conduct regression testing to ensure no major bugs</a:t>
            </a:r>
          </a:p>
        </p:txBody>
      </p:sp>
    </p:spTree>
    <p:extLst>
      <p:ext uri="{BB962C8B-B14F-4D97-AF65-F5344CB8AC3E}">
        <p14:creationId xmlns:p14="http://schemas.microsoft.com/office/powerpoint/2010/main" val="917484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4932-F96F-4626-95E2-32EAB244A296}"/>
              </a:ext>
            </a:extLst>
          </p:cNvPr>
          <p:cNvSpPr>
            <a:spLocks noGrp="1"/>
          </p:cNvSpPr>
          <p:nvPr>
            <p:ph type="title"/>
          </p:nvPr>
        </p:nvSpPr>
        <p:spPr/>
        <p:txBody>
          <a:bodyPr/>
          <a:lstStyle/>
          <a:p>
            <a:r>
              <a:rPr lang="en-SG" dirty="0"/>
              <a:t>User Acceptance Testing Demographics</a:t>
            </a:r>
          </a:p>
        </p:txBody>
      </p:sp>
      <p:pic>
        <p:nvPicPr>
          <p:cNvPr id="3" name="Picture 4" descr="Image result for female icon">
            <a:extLst>
              <a:ext uri="{FF2B5EF4-FFF2-40B4-BE49-F238E27FC236}">
                <a16:creationId xmlns:a16="http://schemas.microsoft.com/office/drawing/2014/main" id="{80250904-5C4B-4E2B-8145-243EFA69A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139" y="1129121"/>
            <a:ext cx="3852782" cy="38527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7C7C4A-A964-4AFF-9494-ED6693342437}"/>
              </a:ext>
            </a:extLst>
          </p:cNvPr>
          <p:cNvSpPr txBox="1"/>
          <p:nvPr/>
        </p:nvSpPr>
        <p:spPr>
          <a:xfrm>
            <a:off x="1203139" y="4919008"/>
            <a:ext cx="4072379" cy="1938992"/>
          </a:xfrm>
          <a:prstGeom prst="rect">
            <a:avLst/>
          </a:prstGeom>
          <a:noFill/>
        </p:spPr>
        <p:txBody>
          <a:bodyPr wrap="square" rtlCol="0">
            <a:spAutoFit/>
          </a:bodyPr>
          <a:lstStyle/>
          <a:p>
            <a:pPr algn="ctr"/>
            <a:r>
              <a:rPr lang="en-SG" sz="3000" dirty="0"/>
              <a:t>Potential Customers </a:t>
            </a:r>
          </a:p>
          <a:p>
            <a:pPr algn="ctr"/>
            <a:r>
              <a:rPr lang="en-SG" sz="3000" dirty="0"/>
              <a:t>Female</a:t>
            </a:r>
          </a:p>
          <a:p>
            <a:pPr algn="ctr"/>
            <a:r>
              <a:rPr lang="en-SG" sz="3000" dirty="0"/>
              <a:t>Aged 25 to 55 </a:t>
            </a:r>
          </a:p>
          <a:p>
            <a:endParaRPr lang="en-SG" sz="3000" dirty="0"/>
          </a:p>
        </p:txBody>
      </p:sp>
      <p:pic>
        <p:nvPicPr>
          <p:cNvPr id="1026" name="Picture 2" descr="Image result for user icon">
            <a:extLst>
              <a:ext uri="{FF2B5EF4-FFF2-40B4-BE49-F238E27FC236}">
                <a16:creationId xmlns:a16="http://schemas.microsoft.com/office/drawing/2014/main" id="{572128F7-B680-49CF-8F7E-731C4AFA3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279" y="1749672"/>
            <a:ext cx="3062548" cy="30625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E2302D-C62C-4FD5-8723-045044597D1F}"/>
              </a:ext>
            </a:extLst>
          </p:cNvPr>
          <p:cNvSpPr txBox="1"/>
          <p:nvPr/>
        </p:nvSpPr>
        <p:spPr>
          <a:xfrm>
            <a:off x="6500363" y="4981903"/>
            <a:ext cx="4072379" cy="1015663"/>
          </a:xfrm>
          <a:prstGeom prst="rect">
            <a:avLst/>
          </a:prstGeom>
          <a:noFill/>
        </p:spPr>
        <p:txBody>
          <a:bodyPr wrap="square" rtlCol="0">
            <a:spAutoFit/>
          </a:bodyPr>
          <a:lstStyle/>
          <a:p>
            <a:pPr algn="ctr"/>
            <a:r>
              <a:rPr lang="en-SG" sz="3000" dirty="0"/>
              <a:t>Highlander Employees</a:t>
            </a:r>
          </a:p>
          <a:p>
            <a:pPr algn="ctr"/>
            <a:endParaRPr lang="en-SG" sz="3000" dirty="0"/>
          </a:p>
        </p:txBody>
      </p:sp>
    </p:spTree>
    <p:extLst>
      <p:ext uri="{BB962C8B-B14F-4D97-AF65-F5344CB8AC3E}">
        <p14:creationId xmlns:p14="http://schemas.microsoft.com/office/powerpoint/2010/main" val="3714019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0A3928-A492-4272-9240-FDA43A18F1F0}"/>
              </a:ext>
            </a:extLst>
          </p:cNvPr>
          <p:cNvSpPr>
            <a:spLocks noGrp="1"/>
          </p:cNvSpPr>
          <p:nvPr>
            <p:ph type="title"/>
          </p:nvPr>
        </p:nvSpPr>
        <p:spPr/>
        <p:txBody>
          <a:bodyPr>
            <a:normAutofit fontScale="90000"/>
          </a:bodyPr>
          <a:lstStyle/>
          <a:p>
            <a:r>
              <a:rPr lang="en-SG" dirty="0"/>
              <a:t>User Testing 1 </a:t>
            </a:r>
            <a:br>
              <a:rPr lang="en-SG" dirty="0"/>
            </a:br>
            <a:r>
              <a:rPr lang="en-SG" dirty="0"/>
              <a:t>Target Audience</a:t>
            </a:r>
          </a:p>
        </p:txBody>
      </p:sp>
      <p:pic>
        <p:nvPicPr>
          <p:cNvPr id="4" name="Picture 4" descr="Image result for female icon">
            <a:extLst>
              <a:ext uri="{FF2B5EF4-FFF2-40B4-BE49-F238E27FC236}">
                <a16:creationId xmlns:a16="http://schemas.microsoft.com/office/drawing/2014/main" id="{073A8535-5245-4317-ADCA-507464EF4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873" y="2322216"/>
            <a:ext cx="2386188" cy="23861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C65142-F320-4DF8-B83C-183A4879C101}"/>
              </a:ext>
            </a:extLst>
          </p:cNvPr>
          <p:cNvSpPr txBox="1"/>
          <p:nvPr/>
        </p:nvSpPr>
        <p:spPr>
          <a:xfrm>
            <a:off x="3048873" y="4851274"/>
            <a:ext cx="2522194" cy="1477328"/>
          </a:xfrm>
          <a:prstGeom prst="rect">
            <a:avLst/>
          </a:prstGeom>
          <a:noFill/>
        </p:spPr>
        <p:txBody>
          <a:bodyPr wrap="square" rtlCol="0">
            <a:spAutoFit/>
          </a:bodyPr>
          <a:lstStyle/>
          <a:p>
            <a:pPr algn="ctr"/>
            <a:r>
              <a:rPr lang="en-SG" sz="3000" dirty="0"/>
              <a:t>6 Potential Customers </a:t>
            </a:r>
          </a:p>
          <a:p>
            <a:pPr algn="ctr"/>
            <a:r>
              <a:rPr lang="en-SG" sz="3000" dirty="0"/>
              <a:t>Female</a:t>
            </a:r>
          </a:p>
        </p:txBody>
      </p:sp>
      <p:pic>
        <p:nvPicPr>
          <p:cNvPr id="6" name="Picture 2" descr="Image result for user icon">
            <a:extLst>
              <a:ext uri="{FF2B5EF4-FFF2-40B4-BE49-F238E27FC236}">
                <a16:creationId xmlns:a16="http://schemas.microsoft.com/office/drawing/2014/main" id="{83D2617C-C558-4C9C-8A7C-EE9366AE1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412" y="2811640"/>
            <a:ext cx="1896764" cy="18967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A534CFA-C797-4177-9D5A-8F12E95F83C5}"/>
              </a:ext>
            </a:extLst>
          </p:cNvPr>
          <p:cNvSpPr txBox="1"/>
          <p:nvPr/>
        </p:nvSpPr>
        <p:spPr>
          <a:xfrm>
            <a:off x="7420697" y="4852211"/>
            <a:ext cx="2522194" cy="1477328"/>
          </a:xfrm>
          <a:prstGeom prst="rect">
            <a:avLst/>
          </a:prstGeom>
          <a:noFill/>
        </p:spPr>
        <p:txBody>
          <a:bodyPr wrap="square" rtlCol="0">
            <a:spAutoFit/>
          </a:bodyPr>
          <a:lstStyle/>
          <a:p>
            <a:pPr algn="ctr"/>
            <a:r>
              <a:rPr lang="en-SG" sz="3000" dirty="0"/>
              <a:t>2 Highlander Employees</a:t>
            </a:r>
          </a:p>
          <a:p>
            <a:pPr algn="ctr"/>
            <a:endParaRPr lang="en-SG" sz="3000" dirty="0"/>
          </a:p>
        </p:txBody>
      </p:sp>
    </p:spTree>
    <p:extLst>
      <p:ext uri="{BB962C8B-B14F-4D97-AF65-F5344CB8AC3E}">
        <p14:creationId xmlns:p14="http://schemas.microsoft.com/office/powerpoint/2010/main" val="4132613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75E9-8BDA-4D76-9202-C80E1CFE384E}"/>
              </a:ext>
            </a:extLst>
          </p:cNvPr>
          <p:cNvSpPr>
            <a:spLocks noGrp="1"/>
          </p:cNvSpPr>
          <p:nvPr>
            <p:ph type="title"/>
          </p:nvPr>
        </p:nvSpPr>
        <p:spPr/>
        <p:txBody>
          <a:bodyPr/>
          <a:lstStyle/>
          <a:p>
            <a:r>
              <a:rPr lang="en-SG" dirty="0"/>
              <a:t>Our Sponsor</a:t>
            </a:r>
          </a:p>
        </p:txBody>
      </p:sp>
      <p:pic>
        <p:nvPicPr>
          <p:cNvPr id="6" name="Picture 5" descr="A person in a suit and tie&#10;&#10;Description generated with very high confidence">
            <a:extLst>
              <a:ext uri="{FF2B5EF4-FFF2-40B4-BE49-F238E27FC236}">
                <a16:creationId xmlns:a16="http://schemas.microsoft.com/office/drawing/2014/main" id="{C3D5CA35-AEB6-406F-8BC1-29E1C6951D7D}"/>
              </a:ext>
            </a:extLst>
          </p:cNvPr>
          <p:cNvPicPr>
            <a:picLocks noChangeAspect="1"/>
          </p:cNvPicPr>
          <p:nvPr/>
        </p:nvPicPr>
        <p:blipFill rotWithShape="1">
          <a:blip r:embed="rId2">
            <a:extLst>
              <a:ext uri="{28A0092B-C50C-407E-A947-70E740481C1C}">
                <a14:useLocalDpi xmlns:a14="http://schemas.microsoft.com/office/drawing/2010/main" val="0"/>
              </a:ext>
            </a:extLst>
          </a:blip>
          <a:srcRect t="25519" r="2254" b="18798"/>
          <a:stretch/>
        </p:blipFill>
        <p:spPr>
          <a:xfrm>
            <a:off x="1349070" y="1759876"/>
            <a:ext cx="2338551" cy="2368447"/>
          </a:xfrm>
          <a:prstGeom prst="rect">
            <a:avLst/>
          </a:prstGeom>
          <a:ln w="38100">
            <a:solidFill>
              <a:schemeClr val="tx1"/>
            </a:solidFill>
            <a:prstDash val="solid"/>
          </a:ln>
        </p:spPr>
      </p:pic>
      <p:sp>
        <p:nvSpPr>
          <p:cNvPr id="8" name="TextBox 7">
            <a:extLst>
              <a:ext uri="{FF2B5EF4-FFF2-40B4-BE49-F238E27FC236}">
                <a16:creationId xmlns:a16="http://schemas.microsoft.com/office/drawing/2014/main" id="{78F18AD6-78F0-4B4A-AC91-4FB5D08F977B}"/>
              </a:ext>
            </a:extLst>
          </p:cNvPr>
          <p:cNvSpPr txBox="1"/>
          <p:nvPr/>
        </p:nvSpPr>
        <p:spPr>
          <a:xfrm>
            <a:off x="1317760" y="4350113"/>
            <a:ext cx="2401170" cy="1569660"/>
          </a:xfrm>
          <a:prstGeom prst="rect">
            <a:avLst/>
          </a:prstGeom>
          <a:noFill/>
        </p:spPr>
        <p:txBody>
          <a:bodyPr wrap="none" rtlCol="0">
            <a:spAutoFit/>
          </a:bodyPr>
          <a:lstStyle/>
          <a:p>
            <a:pPr algn="ctr"/>
            <a:r>
              <a:rPr lang="en-SG" sz="3600" dirty="0">
                <a:solidFill>
                  <a:srgbClr val="D4AF37"/>
                </a:solidFill>
              </a:rPr>
              <a:t>Xia Ming</a:t>
            </a:r>
            <a:br>
              <a:rPr lang="en-SG" dirty="0"/>
            </a:br>
            <a:endParaRPr lang="en-SG" dirty="0"/>
          </a:p>
          <a:p>
            <a:pPr algn="ctr"/>
            <a:r>
              <a:rPr lang="en-SG" sz="2400" b="1" dirty="0"/>
              <a:t>General Manager</a:t>
            </a:r>
          </a:p>
          <a:p>
            <a:pPr algn="ctr"/>
            <a:r>
              <a:rPr lang="en-SG" i="1" dirty="0"/>
              <a:t>Grand Canyon Ltd</a:t>
            </a:r>
          </a:p>
        </p:txBody>
      </p:sp>
      <p:sp>
        <p:nvSpPr>
          <p:cNvPr id="10" name="TextBox 9">
            <a:extLst>
              <a:ext uri="{FF2B5EF4-FFF2-40B4-BE49-F238E27FC236}">
                <a16:creationId xmlns:a16="http://schemas.microsoft.com/office/drawing/2014/main" id="{C39F3865-417A-4C14-8B0E-BEB40299A1AF}"/>
              </a:ext>
            </a:extLst>
          </p:cNvPr>
          <p:cNvSpPr txBox="1"/>
          <p:nvPr/>
        </p:nvSpPr>
        <p:spPr>
          <a:xfrm>
            <a:off x="12801051" y="4264699"/>
            <a:ext cx="3552640" cy="1569660"/>
          </a:xfrm>
          <a:prstGeom prst="rect">
            <a:avLst/>
          </a:prstGeom>
          <a:noFill/>
        </p:spPr>
        <p:txBody>
          <a:bodyPr wrap="none" rtlCol="0">
            <a:spAutoFit/>
          </a:bodyPr>
          <a:lstStyle/>
          <a:p>
            <a:pPr algn="ctr"/>
            <a:r>
              <a:rPr lang="en-SG" sz="3600" dirty="0">
                <a:solidFill>
                  <a:srgbClr val="D4AF37"/>
                </a:solidFill>
              </a:rPr>
              <a:t>Staff &amp; Customers</a:t>
            </a:r>
            <a:br>
              <a:rPr lang="en-SG" dirty="0"/>
            </a:br>
            <a:endParaRPr lang="en-SG" dirty="0"/>
          </a:p>
          <a:p>
            <a:pPr algn="ctr"/>
            <a:r>
              <a:rPr lang="en-SG" sz="2400" b="1" dirty="0"/>
              <a:t>Singapore &amp; China</a:t>
            </a:r>
            <a:br>
              <a:rPr lang="en-SG" i="1" dirty="0"/>
            </a:br>
            <a:endParaRPr lang="en-SG" i="1" dirty="0"/>
          </a:p>
        </p:txBody>
      </p:sp>
      <p:sp>
        <p:nvSpPr>
          <p:cNvPr id="11" name="Rectangle 10">
            <a:extLst>
              <a:ext uri="{FF2B5EF4-FFF2-40B4-BE49-F238E27FC236}">
                <a16:creationId xmlns:a16="http://schemas.microsoft.com/office/drawing/2014/main" id="{8371E654-B179-4C8A-BA87-68C43EDF6ACD}"/>
              </a:ext>
            </a:extLst>
          </p:cNvPr>
          <p:cNvSpPr/>
          <p:nvPr/>
        </p:nvSpPr>
        <p:spPr>
          <a:xfrm>
            <a:off x="5999219" y="124421"/>
            <a:ext cx="5669307" cy="3447098"/>
          </a:xfrm>
          <a:prstGeom prst="rect">
            <a:avLst/>
          </a:prstGeom>
        </p:spPr>
        <p:txBody>
          <a:bodyPr wrap="square">
            <a:spAutoFit/>
          </a:bodyPr>
          <a:lstStyle/>
          <a:p>
            <a:pPr algn="ctr">
              <a:lnSpc>
                <a:spcPct val="150000"/>
              </a:lnSpc>
            </a:pPr>
            <a:r>
              <a:rPr lang="en-SG" sz="2400" b="1" u="sng" dirty="0">
                <a:latin typeface="Arial" panose="020B0604020202020204" pitchFamily="34" charset="0"/>
                <a:cs typeface="Arial" panose="020B0604020202020204" pitchFamily="34" charset="0"/>
              </a:rPr>
              <a:t>Grand Canyon Ltd</a:t>
            </a:r>
            <a:endParaRPr lang="en-SG" sz="1400" dirty="0"/>
          </a:p>
          <a:p>
            <a:pPr marL="285753" indent="-285753">
              <a:lnSpc>
                <a:spcPct val="150000"/>
              </a:lnSpc>
              <a:buFont typeface="Arial" panose="020B0604020202020204" pitchFamily="34" charset="0"/>
              <a:buChar char="•"/>
            </a:pPr>
            <a:r>
              <a:rPr lang="en-SG" sz="1400" dirty="0"/>
              <a:t>Founded in 1998</a:t>
            </a:r>
          </a:p>
          <a:p>
            <a:pPr marL="285753" indent="-285753">
              <a:lnSpc>
                <a:spcPct val="150000"/>
              </a:lnSpc>
              <a:buFont typeface="Arial" panose="020B0604020202020204" pitchFamily="34" charset="0"/>
              <a:buChar char="•"/>
            </a:pPr>
            <a:r>
              <a:rPr lang="en-SG" sz="1400" dirty="0"/>
              <a:t>Soft furnishing provider with a wide range of products. </a:t>
            </a:r>
          </a:p>
          <a:p>
            <a:pPr marL="285753" indent="-285753">
              <a:lnSpc>
                <a:spcPct val="150000"/>
              </a:lnSpc>
              <a:buFont typeface="Arial" panose="020B0604020202020204" pitchFamily="34" charset="0"/>
              <a:buChar char="•"/>
            </a:pPr>
            <a:r>
              <a:rPr lang="en-SG" sz="1400" dirty="0"/>
              <a:t>Developed capabilities in research, design, production and retail segments of the business. </a:t>
            </a:r>
          </a:p>
          <a:p>
            <a:pPr marL="285753" indent="-285753">
              <a:lnSpc>
                <a:spcPct val="150000"/>
              </a:lnSpc>
              <a:buFont typeface="Arial" panose="020B0604020202020204" pitchFamily="34" charset="0"/>
              <a:buChar char="•"/>
            </a:pPr>
            <a:r>
              <a:rPr lang="en-SG" sz="1400" dirty="0"/>
              <a:t>More than 120 stores in 7 different cities in China, with special focus on the costal cities. </a:t>
            </a:r>
          </a:p>
          <a:p>
            <a:pPr marL="285753" indent="-285753">
              <a:buFont typeface="Arial" panose="020B0604020202020204" pitchFamily="34" charset="0"/>
              <a:buChar char="•"/>
            </a:pPr>
            <a:endParaRPr lang="en-SG" sz="1400" dirty="0"/>
          </a:p>
          <a:p>
            <a:r>
              <a:rPr lang="en-SG" sz="1400" dirty="0"/>
              <a:t>Since 2000, Grand Canyon commenced a multi-brand strategy with Mila </a:t>
            </a:r>
            <a:r>
              <a:rPr lang="en-SG" sz="1400" dirty="0" err="1"/>
              <a:t>Mila</a:t>
            </a:r>
            <a:r>
              <a:rPr lang="en-SG" sz="1400" dirty="0"/>
              <a:t>, Backyard, and Highlander London.  </a:t>
            </a:r>
          </a:p>
          <a:p>
            <a:endParaRPr lang="en-SG" sz="1400" dirty="0"/>
          </a:p>
        </p:txBody>
      </p:sp>
      <p:sp>
        <p:nvSpPr>
          <p:cNvPr id="12" name="Rectangle 11">
            <a:extLst>
              <a:ext uri="{FF2B5EF4-FFF2-40B4-BE49-F238E27FC236}">
                <a16:creationId xmlns:a16="http://schemas.microsoft.com/office/drawing/2014/main" id="{7B960C48-FBC9-4044-8308-99FA336113E4}"/>
              </a:ext>
            </a:extLst>
          </p:cNvPr>
          <p:cNvSpPr/>
          <p:nvPr/>
        </p:nvSpPr>
        <p:spPr>
          <a:xfrm>
            <a:off x="5999219" y="3987017"/>
            <a:ext cx="5669306" cy="2785378"/>
          </a:xfrm>
          <a:prstGeom prst="rect">
            <a:avLst/>
          </a:prstGeom>
        </p:spPr>
        <p:txBody>
          <a:bodyPr wrap="square">
            <a:spAutoFit/>
          </a:bodyPr>
          <a:lstStyle/>
          <a:p>
            <a:endParaRPr lang="en-SG" dirty="0"/>
          </a:p>
          <a:p>
            <a:endParaRPr lang="en-SG" dirty="0"/>
          </a:p>
          <a:p>
            <a:endParaRPr lang="en-SG" dirty="0"/>
          </a:p>
          <a:p>
            <a:r>
              <a:rPr lang="en-SG" sz="1600" dirty="0"/>
              <a:t>The newest brand from the Grand Canyon Ltd</a:t>
            </a:r>
          </a:p>
          <a:p>
            <a:pPr marL="285753" indent="-285753">
              <a:lnSpc>
                <a:spcPct val="150000"/>
              </a:lnSpc>
              <a:buFont typeface="Arial" panose="020B0604020202020204" pitchFamily="34" charset="0"/>
              <a:buChar char="•"/>
            </a:pPr>
            <a:r>
              <a:rPr lang="en-SG" sz="1400" dirty="0"/>
              <a:t>Highlander London focuses on affluent females </a:t>
            </a:r>
          </a:p>
          <a:p>
            <a:pPr marL="285753" indent="-285753">
              <a:lnSpc>
                <a:spcPct val="150000"/>
              </a:lnSpc>
              <a:buFont typeface="Arial" panose="020B0604020202020204" pitchFamily="34" charset="0"/>
              <a:buChar char="•"/>
            </a:pPr>
            <a:r>
              <a:rPr lang="en-SG" sz="1400" dirty="0"/>
              <a:t>Target age group between 22-55 </a:t>
            </a:r>
          </a:p>
          <a:p>
            <a:pPr marL="285753" indent="-285753">
              <a:lnSpc>
                <a:spcPct val="150000"/>
              </a:lnSpc>
              <a:buFont typeface="Arial" panose="020B0604020202020204" pitchFamily="34" charset="0"/>
              <a:buChar char="•"/>
            </a:pPr>
            <a:r>
              <a:rPr lang="en-SG" sz="1400" dirty="0"/>
              <a:t>Brand image of a classical lifestyle with comfortable living.</a:t>
            </a:r>
          </a:p>
          <a:p>
            <a:pPr marL="285753" indent="-285753">
              <a:lnSpc>
                <a:spcPct val="150000"/>
              </a:lnSpc>
              <a:buFont typeface="Arial" panose="020B0604020202020204" pitchFamily="34" charset="0"/>
              <a:buChar char="•"/>
            </a:pPr>
            <a:r>
              <a:rPr lang="en-SG" sz="1400" dirty="0"/>
              <a:t>Working with a young designer from London to provide uniquely-designed and high quality products.</a:t>
            </a:r>
          </a:p>
        </p:txBody>
      </p:sp>
      <p:pic>
        <p:nvPicPr>
          <p:cNvPr id="7" name="Picture 6" descr="A close up of a logo&#10;&#10;Description generated with very high confidence">
            <a:extLst>
              <a:ext uri="{FF2B5EF4-FFF2-40B4-BE49-F238E27FC236}">
                <a16:creationId xmlns:a16="http://schemas.microsoft.com/office/drawing/2014/main" id="{9E42BE1C-622A-492A-B3F1-08E58EC343D7}"/>
              </a:ext>
            </a:extLst>
          </p:cNvPr>
          <p:cNvPicPr>
            <a:picLocks noChangeAspect="1"/>
          </p:cNvPicPr>
          <p:nvPr/>
        </p:nvPicPr>
        <p:blipFill rotWithShape="1">
          <a:blip r:embed="rId3">
            <a:extLst>
              <a:ext uri="{28A0092B-C50C-407E-A947-70E740481C1C}">
                <a14:useLocalDpi xmlns:a14="http://schemas.microsoft.com/office/drawing/2010/main" val="0"/>
              </a:ext>
            </a:extLst>
          </a:blip>
          <a:srcRect t="25662" b="37814"/>
          <a:stretch/>
        </p:blipFill>
        <p:spPr>
          <a:xfrm>
            <a:off x="7553379" y="3389977"/>
            <a:ext cx="2560985" cy="1324427"/>
          </a:xfrm>
          <a:prstGeom prst="rect">
            <a:avLst/>
          </a:prstGeom>
        </p:spPr>
      </p:pic>
    </p:spTree>
    <p:extLst>
      <p:ext uri="{BB962C8B-B14F-4D97-AF65-F5344CB8AC3E}">
        <p14:creationId xmlns:p14="http://schemas.microsoft.com/office/powerpoint/2010/main" val="2285362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9CE0-A8AA-48EB-8789-AB2BC24C6EC4}"/>
              </a:ext>
            </a:extLst>
          </p:cNvPr>
          <p:cNvSpPr>
            <a:spLocks noGrp="1"/>
          </p:cNvSpPr>
          <p:nvPr>
            <p:ph type="title"/>
          </p:nvPr>
        </p:nvSpPr>
        <p:spPr/>
        <p:txBody>
          <a:bodyPr/>
          <a:lstStyle/>
          <a:p>
            <a:r>
              <a:rPr lang="en-SG" dirty="0"/>
              <a:t>UAT1 - Customer</a:t>
            </a:r>
          </a:p>
        </p:txBody>
      </p:sp>
      <p:sp>
        <p:nvSpPr>
          <p:cNvPr id="6" name="Content Placeholder 4">
            <a:extLst>
              <a:ext uri="{FF2B5EF4-FFF2-40B4-BE49-F238E27FC236}">
                <a16:creationId xmlns:a16="http://schemas.microsoft.com/office/drawing/2014/main" id="{20F9BFFD-DC2F-4CC8-9F73-FEA0B6D97C87}"/>
              </a:ext>
            </a:extLst>
          </p:cNvPr>
          <p:cNvSpPr txBox="1">
            <a:spLocks/>
          </p:cNvSpPr>
          <p:nvPr/>
        </p:nvSpPr>
        <p:spPr>
          <a:xfrm>
            <a:off x="347133" y="1453092"/>
            <a:ext cx="10515600" cy="4351338"/>
          </a:xfrm>
          <a:prstGeom prst="rect">
            <a:avLst/>
          </a:prstGeom>
        </p:spPr>
        <p:txBody>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400" b="1" dirty="0"/>
              <a:t>Date: </a:t>
            </a:r>
            <a:r>
              <a:rPr lang="en-SG" sz="2400" dirty="0"/>
              <a:t>20/8/2017 (Sunday)</a:t>
            </a:r>
          </a:p>
          <a:p>
            <a:pPr marL="0" indent="0">
              <a:buNone/>
            </a:pPr>
            <a:r>
              <a:rPr lang="en-SG" sz="2400" b="1" dirty="0"/>
              <a:t>Duration: </a:t>
            </a:r>
            <a:r>
              <a:rPr lang="en-SG" sz="2400" dirty="0"/>
              <a:t>~30 minutes per user </a:t>
            </a:r>
          </a:p>
          <a:p>
            <a:pPr marL="0" indent="0">
              <a:buNone/>
            </a:pPr>
            <a:r>
              <a:rPr lang="en-SG" sz="2400" b="1" dirty="0"/>
              <a:t>Venue: </a:t>
            </a:r>
            <a:r>
              <a:rPr lang="en-SG" sz="2400" dirty="0"/>
              <a:t>Home of the customer , accompanied by one team member </a:t>
            </a:r>
          </a:p>
          <a:p>
            <a:pPr marL="0" indent="0">
              <a:buNone/>
            </a:pPr>
            <a:endParaRPr lang="en-SG" sz="2400" dirty="0"/>
          </a:p>
          <a:p>
            <a:pPr marL="0" indent="0">
              <a:buNone/>
            </a:pPr>
            <a:r>
              <a:rPr lang="en-SG" sz="2400" b="1" dirty="0"/>
              <a:t>Objectives:</a:t>
            </a:r>
          </a:p>
          <a:p>
            <a:pPr marL="0" indent="0">
              <a:buNone/>
            </a:pPr>
            <a:r>
              <a:rPr lang="en-SG" sz="2400" dirty="0"/>
              <a:t>1. To gather feedback about the usability, user interface, functions and business flow developed for the users</a:t>
            </a:r>
          </a:p>
          <a:p>
            <a:pPr marL="457200" indent="-457200">
              <a:buAutoNum type="arabicPeriod" startAt="2"/>
            </a:pPr>
            <a:r>
              <a:rPr lang="en-SG" sz="2400" dirty="0"/>
              <a:t>Identify any bugs or issues which users might face during the user testing </a:t>
            </a:r>
          </a:p>
          <a:p>
            <a:pPr marL="457200" indent="-457200">
              <a:buFont typeface="Arial" panose="020B0604020202020204" pitchFamily="34" charset="0"/>
              <a:buAutoNum type="arabicPeriod" startAt="2"/>
            </a:pPr>
            <a:r>
              <a:rPr lang="en-SG" sz="2400" dirty="0"/>
              <a:t>To detect usability issues based on users’ behaviour</a:t>
            </a:r>
          </a:p>
          <a:p>
            <a:pPr marL="0" indent="0">
              <a:buNone/>
            </a:pPr>
            <a:r>
              <a:rPr lang="en-SG" sz="2400" dirty="0"/>
              <a:t>4. Improve the website according to the user feedbacks </a:t>
            </a:r>
          </a:p>
          <a:p>
            <a:pPr marL="0" indent="0">
              <a:buNone/>
            </a:pPr>
            <a:endParaRPr lang="en-SG" dirty="0"/>
          </a:p>
        </p:txBody>
      </p:sp>
    </p:spTree>
    <p:extLst>
      <p:ext uri="{BB962C8B-B14F-4D97-AF65-F5344CB8AC3E}">
        <p14:creationId xmlns:p14="http://schemas.microsoft.com/office/powerpoint/2010/main" val="2157442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10E1-96A7-4C89-B6A5-F422ED4B7B55}"/>
              </a:ext>
            </a:extLst>
          </p:cNvPr>
          <p:cNvSpPr>
            <a:spLocks noGrp="1"/>
          </p:cNvSpPr>
          <p:nvPr>
            <p:ph type="title"/>
          </p:nvPr>
        </p:nvSpPr>
        <p:spPr/>
        <p:txBody>
          <a:bodyPr/>
          <a:lstStyle/>
          <a:p>
            <a:r>
              <a:rPr lang="en-SG" dirty="0"/>
              <a:t>UAT1 – Customer Ratings</a:t>
            </a:r>
          </a:p>
        </p:txBody>
      </p:sp>
      <p:pic>
        <p:nvPicPr>
          <p:cNvPr id="3074" name="Picture 2" descr="Image result for star rating">
            <a:extLst>
              <a:ext uri="{FF2B5EF4-FFF2-40B4-BE49-F238E27FC236}">
                <a16:creationId xmlns:a16="http://schemas.microsoft.com/office/drawing/2014/main" id="{65EE4E9A-894C-49B6-9BE6-10D05DD3169B}"/>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082659" y="2506450"/>
            <a:ext cx="9457468" cy="1537649"/>
          </a:xfrm>
          <a:prstGeom prst="rect">
            <a:avLst/>
          </a:prstGeom>
          <a:extLst>
            <a:ext uri="{909E8E84-426E-40DD-AFC4-6F175D3DCCD1}">
              <a14:hiddenFill xmlns:a14="http://schemas.microsoft.com/office/drawing/2010/main">
                <a:solidFill>
                  <a:srgbClr val="FFFFFF"/>
                </a:solidFill>
              </a14:hiddenFill>
            </a:ext>
          </a:extLst>
        </p:spPr>
      </p:pic>
      <p:pic>
        <p:nvPicPr>
          <p:cNvPr id="4" name="Picture 2" descr="Image result for star rating">
            <a:extLst>
              <a:ext uri="{FF2B5EF4-FFF2-40B4-BE49-F238E27FC236}">
                <a16:creationId xmlns:a16="http://schemas.microsoft.com/office/drawing/2014/main" id="{3B01954A-0E3C-4EBF-8C09-B671BEC7EDC2}"/>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082659" y="4138692"/>
            <a:ext cx="9457468" cy="1537649"/>
          </a:xfrm>
          <a:prstGeom prst="rect">
            <a:avLst/>
          </a:prstGeom>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985E05-2EF4-4A46-8915-B46CCE89C9A0}"/>
              </a:ext>
            </a:extLst>
          </p:cNvPr>
          <p:cNvSpPr txBox="1"/>
          <p:nvPr/>
        </p:nvSpPr>
        <p:spPr>
          <a:xfrm>
            <a:off x="1082659" y="1677972"/>
            <a:ext cx="9457468" cy="523220"/>
          </a:xfrm>
          <a:prstGeom prst="rect">
            <a:avLst/>
          </a:prstGeom>
          <a:noFill/>
        </p:spPr>
        <p:txBody>
          <a:bodyPr wrap="square" rtlCol="0">
            <a:spAutoFit/>
          </a:bodyPr>
          <a:lstStyle/>
          <a:p>
            <a:pPr algn="ctr"/>
            <a:r>
              <a:rPr lang="en-SG" sz="2800" dirty="0"/>
              <a:t>Average rating on user interface </a:t>
            </a:r>
          </a:p>
        </p:txBody>
      </p:sp>
    </p:spTree>
    <p:extLst>
      <p:ext uri="{BB962C8B-B14F-4D97-AF65-F5344CB8AC3E}">
        <p14:creationId xmlns:p14="http://schemas.microsoft.com/office/powerpoint/2010/main" val="439520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10E1-96A7-4C89-B6A5-F422ED4B7B55}"/>
              </a:ext>
            </a:extLst>
          </p:cNvPr>
          <p:cNvSpPr>
            <a:spLocks noGrp="1"/>
          </p:cNvSpPr>
          <p:nvPr>
            <p:ph type="title"/>
          </p:nvPr>
        </p:nvSpPr>
        <p:spPr/>
        <p:txBody>
          <a:bodyPr/>
          <a:lstStyle/>
          <a:p>
            <a:r>
              <a:rPr lang="en-SG" dirty="0"/>
              <a:t>UAT1 – Customer Ratings</a:t>
            </a:r>
          </a:p>
        </p:txBody>
      </p:sp>
      <p:pic>
        <p:nvPicPr>
          <p:cNvPr id="3074" name="Picture 2" descr="Image result for star rating">
            <a:extLst>
              <a:ext uri="{FF2B5EF4-FFF2-40B4-BE49-F238E27FC236}">
                <a16:creationId xmlns:a16="http://schemas.microsoft.com/office/drawing/2014/main" id="{65EE4E9A-894C-49B6-9BE6-10D05DD3169B}"/>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2659" y="2506450"/>
            <a:ext cx="9457468" cy="1537649"/>
          </a:xfrm>
          <a:prstGeom prst="rect">
            <a:avLst/>
          </a:prstGeom>
          <a:extLst>
            <a:ext uri="{909E8E84-426E-40DD-AFC4-6F175D3DCCD1}">
              <a14:hiddenFill xmlns:a14="http://schemas.microsoft.com/office/drawing/2010/main">
                <a:solidFill>
                  <a:srgbClr val="FFFFFF"/>
                </a:solidFill>
              </a14:hiddenFill>
            </a:ext>
          </a:extLst>
        </p:spPr>
      </p:pic>
      <p:pic>
        <p:nvPicPr>
          <p:cNvPr id="4" name="Picture 2" descr="Image result for star rating">
            <a:extLst>
              <a:ext uri="{FF2B5EF4-FFF2-40B4-BE49-F238E27FC236}">
                <a16:creationId xmlns:a16="http://schemas.microsoft.com/office/drawing/2014/main" id="{3B01954A-0E3C-4EBF-8C09-B671BEC7EDC2}"/>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2659" y="4138692"/>
            <a:ext cx="9457468" cy="1537649"/>
          </a:xfrm>
          <a:prstGeom prst="rect">
            <a:avLst/>
          </a:prstGeom>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985E05-2EF4-4A46-8915-B46CCE89C9A0}"/>
              </a:ext>
            </a:extLst>
          </p:cNvPr>
          <p:cNvSpPr txBox="1"/>
          <p:nvPr/>
        </p:nvSpPr>
        <p:spPr>
          <a:xfrm>
            <a:off x="1082659" y="1354217"/>
            <a:ext cx="9457468" cy="954107"/>
          </a:xfrm>
          <a:prstGeom prst="rect">
            <a:avLst/>
          </a:prstGeom>
          <a:noFill/>
        </p:spPr>
        <p:txBody>
          <a:bodyPr wrap="square" rtlCol="0">
            <a:spAutoFit/>
          </a:bodyPr>
          <a:lstStyle/>
          <a:p>
            <a:pPr algn="ctr"/>
            <a:r>
              <a:rPr lang="en-SG" sz="2800" dirty="0"/>
              <a:t>Average rating on ease of the process of choosing the combination of the product and add the product to cart</a:t>
            </a:r>
          </a:p>
        </p:txBody>
      </p:sp>
    </p:spTree>
    <p:extLst>
      <p:ext uri="{BB962C8B-B14F-4D97-AF65-F5344CB8AC3E}">
        <p14:creationId xmlns:p14="http://schemas.microsoft.com/office/powerpoint/2010/main" val="3624931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10E1-96A7-4C89-B6A5-F422ED4B7B55}"/>
              </a:ext>
            </a:extLst>
          </p:cNvPr>
          <p:cNvSpPr>
            <a:spLocks noGrp="1"/>
          </p:cNvSpPr>
          <p:nvPr>
            <p:ph type="title"/>
          </p:nvPr>
        </p:nvSpPr>
        <p:spPr/>
        <p:txBody>
          <a:bodyPr/>
          <a:lstStyle/>
          <a:p>
            <a:r>
              <a:rPr lang="en-SG" dirty="0"/>
              <a:t>UAT1 – Customer Ratings</a:t>
            </a:r>
          </a:p>
        </p:txBody>
      </p:sp>
      <p:pic>
        <p:nvPicPr>
          <p:cNvPr id="3074" name="Picture 2" descr="Image result for star rating">
            <a:extLst>
              <a:ext uri="{FF2B5EF4-FFF2-40B4-BE49-F238E27FC236}">
                <a16:creationId xmlns:a16="http://schemas.microsoft.com/office/drawing/2014/main" id="{65EE4E9A-894C-49B6-9BE6-10D05DD3169B}"/>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2659" y="2506450"/>
            <a:ext cx="9457468" cy="1537649"/>
          </a:xfrm>
          <a:prstGeom prst="rect">
            <a:avLst/>
          </a:prstGeom>
          <a:extLst>
            <a:ext uri="{909E8E84-426E-40DD-AFC4-6F175D3DCCD1}">
              <a14:hiddenFill xmlns:a14="http://schemas.microsoft.com/office/drawing/2010/main">
                <a:solidFill>
                  <a:srgbClr val="FFFFFF"/>
                </a:solidFill>
              </a14:hiddenFill>
            </a:ext>
          </a:extLst>
        </p:spPr>
      </p:pic>
      <p:pic>
        <p:nvPicPr>
          <p:cNvPr id="4" name="Picture 2" descr="Image result for star rating">
            <a:extLst>
              <a:ext uri="{FF2B5EF4-FFF2-40B4-BE49-F238E27FC236}">
                <a16:creationId xmlns:a16="http://schemas.microsoft.com/office/drawing/2014/main" id="{3B01954A-0E3C-4EBF-8C09-B671BEC7EDC2}"/>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2659" y="4138692"/>
            <a:ext cx="9457468" cy="1537649"/>
          </a:xfrm>
          <a:prstGeom prst="rect">
            <a:avLst/>
          </a:prstGeom>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985E05-2EF4-4A46-8915-B46CCE89C9A0}"/>
              </a:ext>
            </a:extLst>
          </p:cNvPr>
          <p:cNvSpPr txBox="1"/>
          <p:nvPr/>
        </p:nvSpPr>
        <p:spPr>
          <a:xfrm>
            <a:off x="1082659" y="1354217"/>
            <a:ext cx="9457468" cy="523220"/>
          </a:xfrm>
          <a:prstGeom prst="rect">
            <a:avLst/>
          </a:prstGeom>
          <a:noFill/>
        </p:spPr>
        <p:txBody>
          <a:bodyPr wrap="square" rtlCol="0">
            <a:spAutoFit/>
          </a:bodyPr>
          <a:lstStyle/>
          <a:p>
            <a:pPr algn="ctr"/>
            <a:r>
              <a:rPr lang="en-SG" sz="2800" dirty="0"/>
              <a:t>Average rating on ease of checking out the order</a:t>
            </a:r>
          </a:p>
        </p:txBody>
      </p:sp>
    </p:spTree>
    <p:extLst>
      <p:ext uri="{BB962C8B-B14F-4D97-AF65-F5344CB8AC3E}">
        <p14:creationId xmlns:p14="http://schemas.microsoft.com/office/powerpoint/2010/main" val="2154230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E6026-21CB-4C86-A6C7-646277B15B1B}"/>
              </a:ext>
            </a:extLst>
          </p:cNvPr>
          <p:cNvSpPr>
            <a:spLocks noGrp="1"/>
          </p:cNvSpPr>
          <p:nvPr>
            <p:ph type="title"/>
          </p:nvPr>
        </p:nvSpPr>
        <p:spPr/>
        <p:txBody>
          <a:bodyPr/>
          <a:lstStyle/>
          <a:p>
            <a:r>
              <a:rPr lang="en-SG" dirty="0"/>
              <a:t>UAT1 - Customer</a:t>
            </a:r>
          </a:p>
        </p:txBody>
      </p:sp>
      <p:sp>
        <p:nvSpPr>
          <p:cNvPr id="3" name="Content Placeholder 4">
            <a:extLst>
              <a:ext uri="{FF2B5EF4-FFF2-40B4-BE49-F238E27FC236}">
                <a16:creationId xmlns:a16="http://schemas.microsoft.com/office/drawing/2014/main" id="{54BF5AAB-06EB-4294-AC99-98F254958996}"/>
              </a:ext>
            </a:extLst>
          </p:cNvPr>
          <p:cNvSpPr txBox="1">
            <a:spLocks/>
          </p:cNvSpPr>
          <p:nvPr/>
        </p:nvSpPr>
        <p:spPr>
          <a:xfrm>
            <a:off x="347133" y="1441715"/>
            <a:ext cx="11015134" cy="4351338"/>
          </a:xfrm>
          <a:prstGeom prst="rect">
            <a:avLst/>
          </a:prstGeom>
        </p:spPr>
        <p:txBody>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b="1" dirty="0"/>
              <a:t>Key Findings:</a:t>
            </a:r>
          </a:p>
          <a:p>
            <a:pPr marL="514350" indent="-514350">
              <a:buAutoNum type="arabicPeriod"/>
            </a:pPr>
            <a:r>
              <a:rPr lang="en-SG" dirty="0"/>
              <a:t>Participants do not know whether their products are successfully added to cart after clicking on the add to cart button. </a:t>
            </a:r>
          </a:p>
          <a:p>
            <a:pPr marL="514350" indent="-514350">
              <a:buAutoNum type="arabicPeriod"/>
            </a:pPr>
            <a:r>
              <a:rPr lang="en-SG" dirty="0"/>
              <a:t>Participants do not understand the details of the products displayed at the checkout page.</a:t>
            </a:r>
          </a:p>
          <a:p>
            <a:pPr marL="514350" indent="-514350">
              <a:buAutoNum type="arabicPeriod"/>
            </a:pPr>
            <a:r>
              <a:rPr lang="en-SG" dirty="0"/>
              <a:t>Not all participants understand the icons in the same way. </a:t>
            </a:r>
          </a:p>
          <a:p>
            <a:pPr marL="514350" indent="-514350">
              <a:buAutoNum type="arabicPeriod"/>
            </a:pPr>
            <a:r>
              <a:rPr lang="en-SG" dirty="0"/>
              <a:t>Participants tends to look towards the bottom right side of the webpage for button to proceed to the next step of checkout. </a:t>
            </a:r>
          </a:p>
          <a:p>
            <a:pPr marL="514350" indent="-514350">
              <a:buAutoNum type="arabicPeriod"/>
            </a:pPr>
            <a:endParaRPr lang="en-SG" dirty="0"/>
          </a:p>
        </p:txBody>
      </p:sp>
    </p:spTree>
    <p:extLst>
      <p:ext uri="{BB962C8B-B14F-4D97-AF65-F5344CB8AC3E}">
        <p14:creationId xmlns:p14="http://schemas.microsoft.com/office/powerpoint/2010/main" val="3413576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7E99-C8BD-41BE-90AF-F383576790C4}"/>
              </a:ext>
            </a:extLst>
          </p:cNvPr>
          <p:cNvSpPr>
            <a:spLocks noGrp="1"/>
          </p:cNvSpPr>
          <p:nvPr>
            <p:ph type="title"/>
          </p:nvPr>
        </p:nvSpPr>
        <p:spPr/>
        <p:txBody>
          <a:bodyPr/>
          <a:lstStyle/>
          <a:p>
            <a:r>
              <a:rPr lang="en-SG" dirty="0"/>
              <a:t>UAT1 – Customer</a:t>
            </a:r>
            <a:br>
              <a:rPr lang="en-SG" dirty="0"/>
            </a:br>
            <a:r>
              <a:rPr lang="en-SG" dirty="0"/>
              <a:t>Changes </a:t>
            </a:r>
          </a:p>
        </p:txBody>
      </p:sp>
      <p:sp>
        <p:nvSpPr>
          <p:cNvPr id="3" name="Content Placeholder 4">
            <a:extLst>
              <a:ext uri="{FF2B5EF4-FFF2-40B4-BE49-F238E27FC236}">
                <a16:creationId xmlns:a16="http://schemas.microsoft.com/office/drawing/2014/main" id="{8E5956B0-CC66-409E-9A97-37FBD4BFFDF4}"/>
              </a:ext>
            </a:extLst>
          </p:cNvPr>
          <p:cNvSpPr txBox="1">
            <a:spLocks/>
          </p:cNvSpPr>
          <p:nvPr/>
        </p:nvSpPr>
        <p:spPr>
          <a:xfrm>
            <a:off x="347133" y="1441715"/>
            <a:ext cx="11015134" cy="4351338"/>
          </a:xfrm>
          <a:prstGeom prst="rect">
            <a:avLst/>
          </a:prstGeom>
        </p:spPr>
        <p:txBody>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b="1" dirty="0"/>
              <a:t>Main Suggestions and Changes:</a:t>
            </a:r>
          </a:p>
          <a:p>
            <a:pPr marL="0" indent="0">
              <a:buNone/>
            </a:pPr>
            <a:endParaRPr lang="en-SG" dirty="0"/>
          </a:p>
        </p:txBody>
      </p:sp>
      <p:pic>
        <p:nvPicPr>
          <p:cNvPr id="2050" name="Picture 2" descr="Image result for address icon">
            <a:extLst>
              <a:ext uri="{FF2B5EF4-FFF2-40B4-BE49-F238E27FC236}">
                <a16:creationId xmlns:a16="http://schemas.microsoft.com/office/drawing/2014/main" id="{0626BC5B-FCB0-4177-B7BF-822F19D70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193" y="2488092"/>
            <a:ext cx="1529292" cy="15292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nformation icon">
            <a:extLst>
              <a:ext uri="{FF2B5EF4-FFF2-40B4-BE49-F238E27FC236}">
                <a16:creationId xmlns:a16="http://schemas.microsoft.com/office/drawing/2014/main" id="{FC3C28AB-DB00-4243-86D7-4E156E485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621" y="2536364"/>
            <a:ext cx="1635044" cy="16350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015898-1FD9-4E3E-914A-D8C35DA7BEDF}"/>
              </a:ext>
            </a:extLst>
          </p:cNvPr>
          <p:cNvSpPr txBox="1"/>
          <p:nvPr/>
        </p:nvSpPr>
        <p:spPr>
          <a:xfrm>
            <a:off x="239929" y="4541629"/>
            <a:ext cx="2971804" cy="1200329"/>
          </a:xfrm>
          <a:prstGeom prst="rect">
            <a:avLst/>
          </a:prstGeom>
          <a:noFill/>
        </p:spPr>
        <p:txBody>
          <a:bodyPr wrap="square" rtlCol="0">
            <a:spAutoFit/>
          </a:bodyPr>
          <a:lstStyle/>
          <a:p>
            <a:pPr algn="ctr"/>
            <a:r>
              <a:rPr lang="en-SG" b="1" dirty="0"/>
              <a:t>Multiple Addresses</a:t>
            </a:r>
          </a:p>
          <a:p>
            <a:pPr algn="ctr"/>
            <a:endParaRPr lang="en-SG" dirty="0"/>
          </a:p>
          <a:p>
            <a:pPr algn="ctr"/>
            <a:r>
              <a:rPr lang="en-SG" dirty="0"/>
              <a:t>Allow the customer to enter and store multiple addresses</a:t>
            </a:r>
          </a:p>
        </p:txBody>
      </p:sp>
      <p:sp>
        <p:nvSpPr>
          <p:cNvPr id="8" name="TextBox 7">
            <a:extLst>
              <a:ext uri="{FF2B5EF4-FFF2-40B4-BE49-F238E27FC236}">
                <a16:creationId xmlns:a16="http://schemas.microsoft.com/office/drawing/2014/main" id="{C4D8D92D-8722-4A82-9554-FBC8C8203B6D}"/>
              </a:ext>
            </a:extLst>
          </p:cNvPr>
          <p:cNvSpPr txBox="1"/>
          <p:nvPr/>
        </p:nvSpPr>
        <p:spPr>
          <a:xfrm>
            <a:off x="3612356" y="4541629"/>
            <a:ext cx="2905574" cy="2031325"/>
          </a:xfrm>
          <a:prstGeom prst="rect">
            <a:avLst/>
          </a:prstGeom>
          <a:noFill/>
        </p:spPr>
        <p:txBody>
          <a:bodyPr wrap="square" rtlCol="0">
            <a:spAutoFit/>
          </a:bodyPr>
          <a:lstStyle/>
          <a:p>
            <a:pPr algn="ctr"/>
            <a:r>
              <a:rPr lang="en-SG" b="1" dirty="0"/>
              <a:t>Better Description of the products</a:t>
            </a:r>
          </a:p>
          <a:p>
            <a:pPr algn="ctr"/>
            <a:endParaRPr lang="en-SG" b="1" dirty="0"/>
          </a:p>
          <a:p>
            <a:pPr algn="ctr"/>
            <a:r>
              <a:rPr lang="en-SG" dirty="0"/>
              <a:t>To include the labels of the product information to allow the user to understand details better </a:t>
            </a:r>
          </a:p>
        </p:txBody>
      </p:sp>
      <p:pic>
        <p:nvPicPr>
          <p:cNvPr id="2054" name="Picture 6" descr="Image result for loading icon">
            <a:extLst>
              <a:ext uri="{FF2B5EF4-FFF2-40B4-BE49-F238E27FC236}">
                <a16:creationId xmlns:a16="http://schemas.microsoft.com/office/drawing/2014/main" id="{39CF15EB-6BEB-4158-8374-AB71A20BE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401" y="2447815"/>
            <a:ext cx="1812141" cy="18121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4AE9AC9-F82F-45A0-ADB4-26536354ADE2}"/>
              </a:ext>
            </a:extLst>
          </p:cNvPr>
          <p:cNvSpPr txBox="1"/>
          <p:nvPr/>
        </p:nvSpPr>
        <p:spPr>
          <a:xfrm>
            <a:off x="6677539" y="4565939"/>
            <a:ext cx="2589555" cy="1477328"/>
          </a:xfrm>
          <a:prstGeom prst="rect">
            <a:avLst/>
          </a:prstGeom>
          <a:noFill/>
        </p:spPr>
        <p:txBody>
          <a:bodyPr wrap="square" rtlCol="0">
            <a:spAutoFit/>
          </a:bodyPr>
          <a:lstStyle/>
          <a:p>
            <a:pPr algn="ctr"/>
            <a:r>
              <a:rPr lang="en-SG" b="1" dirty="0"/>
              <a:t>Loading animations </a:t>
            </a:r>
          </a:p>
          <a:p>
            <a:pPr algn="ctr"/>
            <a:endParaRPr lang="en-SG" b="1" dirty="0"/>
          </a:p>
          <a:p>
            <a:pPr algn="ctr"/>
            <a:r>
              <a:rPr lang="en-SG" dirty="0"/>
              <a:t>To include loading animations to show that the page is loading</a:t>
            </a:r>
          </a:p>
        </p:txBody>
      </p:sp>
      <p:pic>
        <p:nvPicPr>
          <p:cNvPr id="2056" name="Picture 8" descr="Image result for window icon">
            <a:extLst>
              <a:ext uri="{FF2B5EF4-FFF2-40B4-BE49-F238E27FC236}">
                <a16:creationId xmlns:a16="http://schemas.microsoft.com/office/drawing/2014/main" id="{05144F69-EBE4-435F-A152-D24A4A589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6757" y="2561041"/>
            <a:ext cx="1698915" cy="169891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EF2B554-0B59-47B9-AD93-462E79856021}"/>
              </a:ext>
            </a:extLst>
          </p:cNvPr>
          <p:cNvSpPr txBox="1"/>
          <p:nvPr/>
        </p:nvSpPr>
        <p:spPr>
          <a:xfrm>
            <a:off x="9426703" y="4640618"/>
            <a:ext cx="2753174" cy="1477328"/>
          </a:xfrm>
          <a:prstGeom prst="rect">
            <a:avLst/>
          </a:prstGeom>
          <a:noFill/>
        </p:spPr>
        <p:txBody>
          <a:bodyPr wrap="square" rtlCol="0">
            <a:spAutoFit/>
          </a:bodyPr>
          <a:lstStyle/>
          <a:p>
            <a:pPr algn="ctr"/>
            <a:r>
              <a:rPr lang="en-SG" b="1" dirty="0"/>
              <a:t>Pop out windows</a:t>
            </a:r>
          </a:p>
          <a:p>
            <a:pPr algn="ctr"/>
            <a:endParaRPr lang="en-SG" b="1" dirty="0"/>
          </a:p>
          <a:p>
            <a:pPr algn="ctr"/>
            <a:r>
              <a:rPr lang="en-SG" dirty="0"/>
              <a:t>To notify the customer about successful action performed</a:t>
            </a:r>
          </a:p>
        </p:txBody>
      </p:sp>
    </p:spTree>
    <p:extLst>
      <p:ext uri="{BB962C8B-B14F-4D97-AF65-F5344CB8AC3E}">
        <p14:creationId xmlns:p14="http://schemas.microsoft.com/office/powerpoint/2010/main" val="3177872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7F029-39DC-4D2E-8612-4FE5BFBFFF1D}"/>
              </a:ext>
            </a:extLst>
          </p:cNvPr>
          <p:cNvSpPr>
            <a:spLocks noGrp="1"/>
          </p:cNvSpPr>
          <p:nvPr>
            <p:ph type="title"/>
          </p:nvPr>
        </p:nvSpPr>
        <p:spPr/>
        <p:txBody>
          <a:bodyPr/>
          <a:lstStyle/>
          <a:p>
            <a:r>
              <a:rPr lang="en-SG" dirty="0"/>
              <a:t>UAT1 – Customer</a:t>
            </a:r>
            <a:br>
              <a:rPr lang="en-SG" dirty="0"/>
            </a:br>
            <a:r>
              <a:rPr lang="en-SG" dirty="0"/>
              <a:t>Changes </a:t>
            </a:r>
          </a:p>
        </p:txBody>
      </p:sp>
      <p:pic>
        <p:nvPicPr>
          <p:cNvPr id="3" name="Picture 2">
            <a:extLst>
              <a:ext uri="{FF2B5EF4-FFF2-40B4-BE49-F238E27FC236}">
                <a16:creationId xmlns:a16="http://schemas.microsoft.com/office/drawing/2014/main" id="{DBC3FC2B-F1B0-43F5-BFAA-FFFAC119A4B1}"/>
              </a:ext>
            </a:extLst>
          </p:cNvPr>
          <p:cNvPicPr>
            <a:picLocks noChangeAspect="1"/>
          </p:cNvPicPr>
          <p:nvPr/>
        </p:nvPicPr>
        <p:blipFill rotWithShape="1">
          <a:blip r:embed="rId2"/>
          <a:srcRect l="9742" t="18144" r="50283" b="6805"/>
          <a:stretch/>
        </p:blipFill>
        <p:spPr>
          <a:xfrm>
            <a:off x="235669" y="1574276"/>
            <a:ext cx="4873658" cy="5147035"/>
          </a:xfrm>
          <a:prstGeom prst="rect">
            <a:avLst/>
          </a:prstGeom>
        </p:spPr>
      </p:pic>
      <p:sp>
        <p:nvSpPr>
          <p:cNvPr id="5" name="Rectangle: Rounded Corners 4">
            <a:extLst>
              <a:ext uri="{FF2B5EF4-FFF2-40B4-BE49-F238E27FC236}">
                <a16:creationId xmlns:a16="http://schemas.microsoft.com/office/drawing/2014/main" id="{26D4A390-4CE8-4419-A625-5A2E59A93364}"/>
              </a:ext>
            </a:extLst>
          </p:cNvPr>
          <p:cNvSpPr/>
          <p:nvPr/>
        </p:nvSpPr>
        <p:spPr>
          <a:xfrm>
            <a:off x="1904774" y="1140642"/>
            <a:ext cx="1227144" cy="61274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Before</a:t>
            </a:r>
          </a:p>
        </p:txBody>
      </p:sp>
      <p:pic>
        <p:nvPicPr>
          <p:cNvPr id="6" name="Picture 5">
            <a:extLst>
              <a:ext uri="{FF2B5EF4-FFF2-40B4-BE49-F238E27FC236}">
                <a16:creationId xmlns:a16="http://schemas.microsoft.com/office/drawing/2014/main" id="{95774EF5-BE8C-4ACC-8CFB-5C83251CE4F1}"/>
              </a:ext>
            </a:extLst>
          </p:cNvPr>
          <p:cNvPicPr>
            <a:picLocks noChangeAspect="1"/>
          </p:cNvPicPr>
          <p:nvPr/>
        </p:nvPicPr>
        <p:blipFill>
          <a:blip r:embed="rId3"/>
          <a:stretch>
            <a:fillRect/>
          </a:stretch>
        </p:blipFill>
        <p:spPr>
          <a:xfrm>
            <a:off x="6705798" y="267935"/>
            <a:ext cx="4091771" cy="2013032"/>
          </a:xfrm>
          <a:prstGeom prst="rect">
            <a:avLst/>
          </a:prstGeom>
        </p:spPr>
      </p:pic>
      <p:pic>
        <p:nvPicPr>
          <p:cNvPr id="7" name="Picture 6">
            <a:extLst>
              <a:ext uri="{FF2B5EF4-FFF2-40B4-BE49-F238E27FC236}">
                <a16:creationId xmlns:a16="http://schemas.microsoft.com/office/drawing/2014/main" id="{EE1DAE63-7BAD-48D5-8636-9B1930E68337}"/>
              </a:ext>
            </a:extLst>
          </p:cNvPr>
          <p:cNvPicPr>
            <a:picLocks noChangeAspect="1"/>
          </p:cNvPicPr>
          <p:nvPr/>
        </p:nvPicPr>
        <p:blipFill>
          <a:blip r:embed="rId4"/>
          <a:stretch>
            <a:fillRect/>
          </a:stretch>
        </p:blipFill>
        <p:spPr>
          <a:xfrm>
            <a:off x="7227506" y="2280967"/>
            <a:ext cx="3207347" cy="4577033"/>
          </a:xfrm>
          <a:prstGeom prst="rect">
            <a:avLst/>
          </a:prstGeom>
        </p:spPr>
      </p:pic>
      <p:sp>
        <p:nvSpPr>
          <p:cNvPr id="8" name="Rectangle: Rounded Corners 7">
            <a:extLst>
              <a:ext uri="{FF2B5EF4-FFF2-40B4-BE49-F238E27FC236}">
                <a16:creationId xmlns:a16="http://schemas.microsoft.com/office/drawing/2014/main" id="{F9B133F2-BA5B-45A5-BC5D-8AE811013A77}"/>
              </a:ext>
            </a:extLst>
          </p:cNvPr>
          <p:cNvSpPr/>
          <p:nvPr/>
        </p:nvSpPr>
        <p:spPr>
          <a:xfrm>
            <a:off x="5484459" y="960644"/>
            <a:ext cx="1227144" cy="61274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After</a:t>
            </a:r>
          </a:p>
        </p:txBody>
      </p:sp>
    </p:spTree>
    <p:extLst>
      <p:ext uri="{BB962C8B-B14F-4D97-AF65-F5344CB8AC3E}">
        <p14:creationId xmlns:p14="http://schemas.microsoft.com/office/powerpoint/2010/main" val="2143202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E5EE-6735-434B-937C-4AA1ABA99FDF}"/>
              </a:ext>
            </a:extLst>
          </p:cNvPr>
          <p:cNvSpPr>
            <a:spLocks noGrp="1"/>
          </p:cNvSpPr>
          <p:nvPr>
            <p:ph type="title"/>
          </p:nvPr>
        </p:nvSpPr>
        <p:spPr/>
        <p:txBody>
          <a:bodyPr/>
          <a:lstStyle/>
          <a:p>
            <a:r>
              <a:rPr lang="en-SG" dirty="0"/>
              <a:t>UAT1 – Customer</a:t>
            </a:r>
            <a:br>
              <a:rPr lang="en-SG" dirty="0"/>
            </a:br>
            <a:r>
              <a:rPr lang="en-SG" dirty="0"/>
              <a:t>Changes </a:t>
            </a:r>
          </a:p>
        </p:txBody>
      </p:sp>
      <p:pic>
        <p:nvPicPr>
          <p:cNvPr id="3" name="Picture 2">
            <a:extLst>
              <a:ext uri="{FF2B5EF4-FFF2-40B4-BE49-F238E27FC236}">
                <a16:creationId xmlns:a16="http://schemas.microsoft.com/office/drawing/2014/main" id="{E280F6D7-B978-42B0-AF52-042A10726EDA}"/>
              </a:ext>
            </a:extLst>
          </p:cNvPr>
          <p:cNvPicPr>
            <a:picLocks noChangeAspect="1"/>
          </p:cNvPicPr>
          <p:nvPr/>
        </p:nvPicPr>
        <p:blipFill>
          <a:blip r:embed="rId2"/>
          <a:stretch>
            <a:fillRect/>
          </a:stretch>
        </p:blipFill>
        <p:spPr>
          <a:xfrm>
            <a:off x="1455160" y="2205873"/>
            <a:ext cx="8925206" cy="3438340"/>
          </a:xfrm>
          <a:prstGeom prst="rect">
            <a:avLst/>
          </a:prstGeom>
        </p:spPr>
      </p:pic>
      <p:sp>
        <p:nvSpPr>
          <p:cNvPr id="4" name="Rectangle: Rounded Corners 3">
            <a:extLst>
              <a:ext uri="{FF2B5EF4-FFF2-40B4-BE49-F238E27FC236}">
                <a16:creationId xmlns:a16="http://schemas.microsoft.com/office/drawing/2014/main" id="{5CC58529-BC41-4EDD-BB9C-E1F45243BA8C}"/>
              </a:ext>
            </a:extLst>
          </p:cNvPr>
          <p:cNvSpPr/>
          <p:nvPr/>
        </p:nvSpPr>
        <p:spPr>
          <a:xfrm>
            <a:off x="1455160" y="1422557"/>
            <a:ext cx="8925205" cy="56649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Implemented an address book for customer to manage their address</a:t>
            </a:r>
          </a:p>
        </p:txBody>
      </p:sp>
    </p:spTree>
    <p:extLst>
      <p:ext uri="{BB962C8B-B14F-4D97-AF65-F5344CB8AC3E}">
        <p14:creationId xmlns:p14="http://schemas.microsoft.com/office/powerpoint/2010/main" val="4144698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8D687-88CD-454F-AFF2-BD26ECB46887}"/>
              </a:ext>
            </a:extLst>
          </p:cNvPr>
          <p:cNvSpPr>
            <a:spLocks noGrp="1"/>
          </p:cNvSpPr>
          <p:nvPr>
            <p:ph type="title"/>
          </p:nvPr>
        </p:nvSpPr>
        <p:spPr/>
        <p:txBody>
          <a:bodyPr/>
          <a:lstStyle/>
          <a:p>
            <a:r>
              <a:rPr lang="en-SG" dirty="0"/>
              <a:t>UAT1 – Customer</a:t>
            </a:r>
            <a:br>
              <a:rPr lang="en-SG" dirty="0"/>
            </a:br>
            <a:r>
              <a:rPr lang="en-SG" dirty="0"/>
              <a:t>Changes </a:t>
            </a:r>
          </a:p>
        </p:txBody>
      </p:sp>
      <p:pic>
        <p:nvPicPr>
          <p:cNvPr id="3" name="Picture 2">
            <a:extLst>
              <a:ext uri="{FF2B5EF4-FFF2-40B4-BE49-F238E27FC236}">
                <a16:creationId xmlns:a16="http://schemas.microsoft.com/office/drawing/2014/main" id="{E931EE37-F514-48D9-9D27-CBD0B09EFAC4}"/>
              </a:ext>
            </a:extLst>
          </p:cNvPr>
          <p:cNvPicPr>
            <a:picLocks noChangeAspect="1"/>
          </p:cNvPicPr>
          <p:nvPr/>
        </p:nvPicPr>
        <p:blipFill rotWithShape="1">
          <a:blip r:embed="rId2"/>
          <a:srcRect l="-1315" t="39863" r="1341" b="6529"/>
          <a:stretch/>
        </p:blipFill>
        <p:spPr>
          <a:xfrm>
            <a:off x="-160256" y="2733772"/>
            <a:ext cx="12188858" cy="3676455"/>
          </a:xfrm>
          <a:prstGeom prst="rect">
            <a:avLst/>
          </a:prstGeom>
        </p:spPr>
      </p:pic>
      <p:sp>
        <p:nvSpPr>
          <p:cNvPr id="4" name="Rectangle 3">
            <a:extLst>
              <a:ext uri="{FF2B5EF4-FFF2-40B4-BE49-F238E27FC236}">
                <a16:creationId xmlns:a16="http://schemas.microsoft.com/office/drawing/2014/main" id="{B719257C-8507-49FA-B992-BC5EF2622689}"/>
              </a:ext>
            </a:extLst>
          </p:cNvPr>
          <p:cNvSpPr/>
          <p:nvPr/>
        </p:nvSpPr>
        <p:spPr>
          <a:xfrm>
            <a:off x="5231876" y="4034672"/>
            <a:ext cx="1583703" cy="7070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Rounded Corners 4">
            <a:extLst>
              <a:ext uri="{FF2B5EF4-FFF2-40B4-BE49-F238E27FC236}">
                <a16:creationId xmlns:a16="http://schemas.microsoft.com/office/drawing/2014/main" id="{00E5A3C8-2D2F-424A-840D-FE4D5333E511}"/>
              </a:ext>
            </a:extLst>
          </p:cNvPr>
          <p:cNvSpPr/>
          <p:nvPr/>
        </p:nvSpPr>
        <p:spPr>
          <a:xfrm>
            <a:off x="1471570" y="1770906"/>
            <a:ext cx="8925205" cy="56649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Added animation to show that the page is loading</a:t>
            </a:r>
          </a:p>
        </p:txBody>
      </p:sp>
    </p:spTree>
    <p:extLst>
      <p:ext uri="{BB962C8B-B14F-4D97-AF65-F5344CB8AC3E}">
        <p14:creationId xmlns:p14="http://schemas.microsoft.com/office/powerpoint/2010/main" val="3782808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5BF3E-B719-48C7-A832-DB42F5ED7CC0}"/>
              </a:ext>
            </a:extLst>
          </p:cNvPr>
          <p:cNvSpPr>
            <a:spLocks noGrp="1"/>
          </p:cNvSpPr>
          <p:nvPr>
            <p:ph type="title"/>
          </p:nvPr>
        </p:nvSpPr>
        <p:spPr/>
        <p:txBody>
          <a:bodyPr/>
          <a:lstStyle/>
          <a:p>
            <a:r>
              <a:rPr lang="en-SG" dirty="0"/>
              <a:t>UAT1 – Customer</a:t>
            </a:r>
            <a:br>
              <a:rPr lang="en-SG" dirty="0"/>
            </a:br>
            <a:r>
              <a:rPr lang="en-SG" dirty="0"/>
              <a:t>Changes </a:t>
            </a:r>
          </a:p>
        </p:txBody>
      </p:sp>
      <p:pic>
        <p:nvPicPr>
          <p:cNvPr id="4" name="Picture 3">
            <a:extLst>
              <a:ext uri="{FF2B5EF4-FFF2-40B4-BE49-F238E27FC236}">
                <a16:creationId xmlns:a16="http://schemas.microsoft.com/office/drawing/2014/main" id="{8EF35552-A928-4C2D-8E67-46876B6CB1E6}"/>
              </a:ext>
            </a:extLst>
          </p:cNvPr>
          <p:cNvPicPr>
            <a:picLocks noChangeAspect="1"/>
          </p:cNvPicPr>
          <p:nvPr/>
        </p:nvPicPr>
        <p:blipFill rotWithShape="1">
          <a:blip r:embed="rId2"/>
          <a:srcRect r="3561" b="8394"/>
          <a:stretch/>
        </p:blipFill>
        <p:spPr>
          <a:xfrm>
            <a:off x="174227" y="2956955"/>
            <a:ext cx="6243506" cy="2055311"/>
          </a:xfrm>
          <a:prstGeom prst="rect">
            <a:avLst/>
          </a:prstGeom>
        </p:spPr>
      </p:pic>
      <p:sp>
        <p:nvSpPr>
          <p:cNvPr id="5" name="Rectangle: Rounded Corners 4">
            <a:extLst>
              <a:ext uri="{FF2B5EF4-FFF2-40B4-BE49-F238E27FC236}">
                <a16:creationId xmlns:a16="http://schemas.microsoft.com/office/drawing/2014/main" id="{099D1069-6ADC-4637-95B8-D5D72E6C8B50}"/>
              </a:ext>
            </a:extLst>
          </p:cNvPr>
          <p:cNvSpPr/>
          <p:nvPr/>
        </p:nvSpPr>
        <p:spPr>
          <a:xfrm>
            <a:off x="1471570" y="1770906"/>
            <a:ext cx="8925205" cy="56649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Pop up notification to notify users on successful action performed</a:t>
            </a:r>
          </a:p>
        </p:txBody>
      </p:sp>
      <p:pic>
        <p:nvPicPr>
          <p:cNvPr id="7" name="Picture 6">
            <a:extLst>
              <a:ext uri="{FF2B5EF4-FFF2-40B4-BE49-F238E27FC236}">
                <a16:creationId xmlns:a16="http://schemas.microsoft.com/office/drawing/2014/main" id="{7CA598CC-CAC8-4F19-9E44-503BBE3C4927}"/>
              </a:ext>
            </a:extLst>
          </p:cNvPr>
          <p:cNvPicPr>
            <a:picLocks noChangeAspect="1"/>
          </p:cNvPicPr>
          <p:nvPr/>
        </p:nvPicPr>
        <p:blipFill>
          <a:blip r:embed="rId3"/>
          <a:stretch>
            <a:fillRect/>
          </a:stretch>
        </p:blipFill>
        <p:spPr>
          <a:xfrm>
            <a:off x="6737291" y="2810949"/>
            <a:ext cx="4997509" cy="2373117"/>
          </a:xfrm>
          <a:prstGeom prst="rect">
            <a:avLst/>
          </a:prstGeom>
        </p:spPr>
      </p:pic>
    </p:spTree>
    <p:extLst>
      <p:ext uri="{BB962C8B-B14F-4D97-AF65-F5344CB8AC3E}">
        <p14:creationId xmlns:p14="http://schemas.microsoft.com/office/powerpoint/2010/main" val="850864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5581-0F9E-4ECF-B306-18CFAF57266D}"/>
              </a:ext>
            </a:extLst>
          </p:cNvPr>
          <p:cNvSpPr>
            <a:spLocks noGrp="1"/>
          </p:cNvSpPr>
          <p:nvPr>
            <p:ph type="title"/>
          </p:nvPr>
        </p:nvSpPr>
        <p:spPr/>
        <p:txBody>
          <a:bodyPr/>
          <a:lstStyle/>
          <a:p>
            <a:r>
              <a:rPr lang="en-SG" dirty="0"/>
              <a:t>Current Issues</a:t>
            </a:r>
          </a:p>
        </p:txBody>
      </p:sp>
      <p:sp>
        <p:nvSpPr>
          <p:cNvPr id="3" name="TextBox 2">
            <a:extLst>
              <a:ext uri="{FF2B5EF4-FFF2-40B4-BE49-F238E27FC236}">
                <a16:creationId xmlns:a16="http://schemas.microsoft.com/office/drawing/2014/main" id="{B126FDFD-182B-441C-8E5E-FF8703F23A79}"/>
              </a:ext>
            </a:extLst>
          </p:cNvPr>
          <p:cNvSpPr txBox="1"/>
          <p:nvPr/>
        </p:nvSpPr>
        <p:spPr>
          <a:xfrm>
            <a:off x="4999241" y="3154573"/>
            <a:ext cx="1754005" cy="584775"/>
          </a:xfrm>
          <a:prstGeom prst="rect">
            <a:avLst/>
          </a:prstGeom>
          <a:noFill/>
        </p:spPr>
        <p:txBody>
          <a:bodyPr wrap="none" rtlCol="0">
            <a:spAutoFit/>
          </a:bodyPr>
          <a:lstStyle/>
          <a:p>
            <a:pPr algn="ctr"/>
            <a:r>
              <a:rPr lang="en-SG" sz="1600" b="1" dirty="0"/>
              <a:t>Manual Order </a:t>
            </a:r>
            <a:br>
              <a:rPr lang="en-SG" sz="1600" b="1" dirty="0"/>
            </a:br>
            <a:r>
              <a:rPr lang="en-SG" sz="1600" b="1" dirty="0"/>
              <a:t>Entry and Tracking</a:t>
            </a:r>
          </a:p>
        </p:txBody>
      </p:sp>
      <p:sp>
        <p:nvSpPr>
          <p:cNvPr id="9" name="TextBox 8">
            <a:extLst>
              <a:ext uri="{FF2B5EF4-FFF2-40B4-BE49-F238E27FC236}">
                <a16:creationId xmlns:a16="http://schemas.microsoft.com/office/drawing/2014/main" id="{9A102945-048C-4861-89B5-3EBEA9EAE249}"/>
              </a:ext>
            </a:extLst>
          </p:cNvPr>
          <p:cNvSpPr txBox="1"/>
          <p:nvPr/>
        </p:nvSpPr>
        <p:spPr>
          <a:xfrm>
            <a:off x="12522524" y="3289124"/>
            <a:ext cx="2970301" cy="646331"/>
          </a:xfrm>
          <a:prstGeom prst="rect">
            <a:avLst/>
          </a:prstGeom>
          <a:noFill/>
        </p:spPr>
        <p:txBody>
          <a:bodyPr wrap="none" rtlCol="0">
            <a:spAutoFit/>
          </a:bodyPr>
          <a:lstStyle/>
          <a:p>
            <a:pPr algn="ctr"/>
            <a:r>
              <a:rPr lang="en-SG" b="1" dirty="0"/>
              <a:t>Inaccurate and Poor</a:t>
            </a:r>
            <a:br>
              <a:rPr lang="en-SG" b="1" dirty="0"/>
            </a:br>
            <a:r>
              <a:rPr lang="en-SG" b="1" dirty="0"/>
              <a:t>Order Tracking for Customers</a:t>
            </a:r>
          </a:p>
        </p:txBody>
      </p:sp>
      <p:sp>
        <p:nvSpPr>
          <p:cNvPr id="11" name="TextBox 10">
            <a:extLst>
              <a:ext uri="{FF2B5EF4-FFF2-40B4-BE49-F238E27FC236}">
                <a16:creationId xmlns:a16="http://schemas.microsoft.com/office/drawing/2014/main" id="{085A5C55-A36D-4B50-969E-85EF0BBE0F62}"/>
              </a:ext>
            </a:extLst>
          </p:cNvPr>
          <p:cNvSpPr txBox="1"/>
          <p:nvPr/>
        </p:nvSpPr>
        <p:spPr>
          <a:xfrm>
            <a:off x="4789031" y="6088465"/>
            <a:ext cx="2174441" cy="584775"/>
          </a:xfrm>
          <a:prstGeom prst="rect">
            <a:avLst/>
          </a:prstGeom>
          <a:noFill/>
        </p:spPr>
        <p:txBody>
          <a:bodyPr wrap="none" rtlCol="0">
            <a:spAutoFit/>
          </a:bodyPr>
          <a:lstStyle/>
          <a:p>
            <a:pPr algn="ctr"/>
            <a:r>
              <a:rPr lang="en-SG" sz="1600" b="1" dirty="0"/>
              <a:t>Difficulty Searching for </a:t>
            </a:r>
          </a:p>
          <a:p>
            <a:pPr algn="ctr"/>
            <a:r>
              <a:rPr lang="en-SG" sz="1600" b="1" dirty="0"/>
              <a:t>Customer Details</a:t>
            </a:r>
          </a:p>
        </p:txBody>
      </p:sp>
      <p:sp>
        <p:nvSpPr>
          <p:cNvPr id="13" name="TextBox 12">
            <a:extLst>
              <a:ext uri="{FF2B5EF4-FFF2-40B4-BE49-F238E27FC236}">
                <a16:creationId xmlns:a16="http://schemas.microsoft.com/office/drawing/2014/main" id="{9923FFFD-F57F-4D85-9B32-2FFC3617BF74}"/>
              </a:ext>
            </a:extLst>
          </p:cNvPr>
          <p:cNvSpPr txBox="1"/>
          <p:nvPr/>
        </p:nvSpPr>
        <p:spPr>
          <a:xfrm>
            <a:off x="209733" y="3154573"/>
            <a:ext cx="2838999" cy="584775"/>
          </a:xfrm>
          <a:prstGeom prst="rect">
            <a:avLst/>
          </a:prstGeom>
          <a:noFill/>
        </p:spPr>
        <p:txBody>
          <a:bodyPr wrap="square" rtlCol="0">
            <a:spAutoFit/>
          </a:bodyPr>
          <a:lstStyle/>
          <a:p>
            <a:pPr algn="ctr"/>
            <a:r>
              <a:rPr lang="en-SG" sz="1600" b="1" dirty="0"/>
              <a:t>Lengthy Process for </a:t>
            </a:r>
            <a:br>
              <a:rPr lang="en-SG" sz="1600" b="1" dirty="0"/>
            </a:br>
            <a:r>
              <a:rPr lang="en-SG" sz="1600" b="1" dirty="0"/>
              <a:t>Every Customer Engagement</a:t>
            </a:r>
          </a:p>
        </p:txBody>
      </p:sp>
      <p:sp>
        <p:nvSpPr>
          <p:cNvPr id="14" name="TextBox 13">
            <a:extLst>
              <a:ext uri="{FF2B5EF4-FFF2-40B4-BE49-F238E27FC236}">
                <a16:creationId xmlns:a16="http://schemas.microsoft.com/office/drawing/2014/main" id="{D2082600-CC39-47F4-8DC1-A0CCF64C5E99}"/>
              </a:ext>
            </a:extLst>
          </p:cNvPr>
          <p:cNvSpPr txBox="1"/>
          <p:nvPr/>
        </p:nvSpPr>
        <p:spPr>
          <a:xfrm>
            <a:off x="9207111" y="3087569"/>
            <a:ext cx="2155590" cy="584775"/>
          </a:xfrm>
          <a:prstGeom prst="rect">
            <a:avLst/>
          </a:prstGeom>
          <a:noFill/>
        </p:spPr>
        <p:txBody>
          <a:bodyPr wrap="none" rtlCol="0">
            <a:spAutoFit/>
          </a:bodyPr>
          <a:lstStyle/>
          <a:p>
            <a:pPr algn="ctr"/>
            <a:r>
              <a:rPr lang="en-SG" sz="1600" b="1" dirty="0"/>
              <a:t>Uncertain and Lengthy </a:t>
            </a:r>
            <a:br>
              <a:rPr lang="en-SG" sz="1600" b="1" dirty="0"/>
            </a:br>
            <a:r>
              <a:rPr lang="en-SG" sz="1600" b="1" dirty="0"/>
              <a:t>Order Waiting Times</a:t>
            </a:r>
          </a:p>
        </p:txBody>
      </p:sp>
      <p:pic>
        <p:nvPicPr>
          <p:cNvPr id="7" name="Picture 6" descr="A picture containing vector graphics&#10;&#10;Description generated with high confidence">
            <a:extLst>
              <a:ext uri="{FF2B5EF4-FFF2-40B4-BE49-F238E27FC236}">
                <a16:creationId xmlns:a16="http://schemas.microsoft.com/office/drawing/2014/main" id="{57CF8737-3573-479E-A0E7-D8083ECAC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139" y="4407663"/>
            <a:ext cx="1439260" cy="1439260"/>
          </a:xfrm>
          <a:prstGeom prst="rect">
            <a:avLst/>
          </a:prstGeom>
        </p:spPr>
      </p:pic>
      <p:pic>
        <p:nvPicPr>
          <p:cNvPr id="10" name="Picture 9" descr="A close up of graphics&#10;&#10;Description generated with high confidence">
            <a:extLst>
              <a:ext uri="{FF2B5EF4-FFF2-40B4-BE49-F238E27FC236}">
                <a16:creationId xmlns:a16="http://schemas.microsoft.com/office/drawing/2014/main" id="{C602AD69-9B06-4D18-AE9E-B0809F9F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276" y="1617309"/>
            <a:ext cx="1439260" cy="1439260"/>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0D61E71E-D767-4B41-899E-94281AB1E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139" y="1602846"/>
            <a:ext cx="1468189" cy="1468189"/>
          </a:xfrm>
          <a:prstGeom prst="rect">
            <a:avLst/>
          </a:prstGeom>
        </p:spPr>
      </p:pic>
      <p:pic>
        <p:nvPicPr>
          <p:cNvPr id="17" name="Picture 16" descr="A picture containing vector graphics&#10;&#10;Description generated with high confidence">
            <a:extLst>
              <a:ext uri="{FF2B5EF4-FFF2-40B4-BE49-F238E27FC236}">
                <a16:creationId xmlns:a16="http://schemas.microsoft.com/office/drawing/2014/main" id="{53DB56C9-CED4-468B-B4D0-86B39F5F1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2150" y="1602845"/>
            <a:ext cx="1468189" cy="1468189"/>
          </a:xfrm>
          <a:prstGeom prst="rect">
            <a:avLst/>
          </a:prstGeom>
        </p:spPr>
      </p:pic>
      <p:pic>
        <p:nvPicPr>
          <p:cNvPr id="19" name="Picture 18">
            <a:extLst>
              <a:ext uri="{FF2B5EF4-FFF2-40B4-BE49-F238E27FC236}">
                <a16:creationId xmlns:a16="http://schemas.microsoft.com/office/drawing/2014/main" id="{A65DA5D1-23F6-4174-828D-4F63965B9E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9922" y="4407663"/>
            <a:ext cx="1452642" cy="1452642"/>
          </a:xfrm>
          <a:prstGeom prst="rect">
            <a:avLst/>
          </a:prstGeom>
        </p:spPr>
      </p:pic>
      <p:sp>
        <p:nvSpPr>
          <p:cNvPr id="25" name="TextBox 24">
            <a:extLst>
              <a:ext uri="{FF2B5EF4-FFF2-40B4-BE49-F238E27FC236}">
                <a16:creationId xmlns:a16="http://schemas.microsoft.com/office/drawing/2014/main" id="{BDFCB7C2-7A0A-4152-BA1B-CD54E942E76B}"/>
              </a:ext>
            </a:extLst>
          </p:cNvPr>
          <p:cNvSpPr txBox="1"/>
          <p:nvPr/>
        </p:nvSpPr>
        <p:spPr>
          <a:xfrm>
            <a:off x="786358" y="6082935"/>
            <a:ext cx="1576970" cy="584775"/>
          </a:xfrm>
          <a:prstGeom prst="rect">
            <a:avLst/>
          </a:prstGeom>
          <a:noFill/>
        </p:spPr>
        <p:txBody>
          <a:bodyPr wrap="none" rtlCol="0">
            <a:spAutoFit/>
          </a:bodyPr>
          <a:lstStyle/>
          <a:p>
            <a:pPr algn="ctr"/>
            <a:r>
              <a:rPr lang="en-SG" sz="1600" b="1" dirty="0"/>
              <a:t>Competitors &amp;</a:t>
            </a:r>
            <a:br>
              <a:rPr lang="en-SG" sz="1600" b="1" dirty="0"/>
            </a:br>
            <a:r>
              <a:rPr lang="en-SG" sz="1600" b="1" dirty="0"/>
              <a:t>Barriers to Entry</a:t>
            </a:r>
          </a:p>
        </p:txBody>
      </p:sp>
      <p:pic>
        <p:nvPicPr>
          <p:cNvPr id="21" name="Picture 20" descr="A close up of a sign&#10;&#10;Description generated with high confidence">
            <a:extLst>
              <a:ext uri="{FF2B5EF4-FFF2-40B4-BE49-F238E27FC236}">
                <a16:creationId xmlns:a16="http://schemas.microsoft.com/office/drawing/2014/main" id="{D83C2465-70B6-4F3C-A5E5-A2C13CF923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36000" y="4407663"/>
            <a:ext cx="1497812" cy="1497812"/>
          </a:xfrm>
          <a:prstGeom prst="rect">
            <a:avLst/>
          </a:prstGeom>
        </p:spPr>
      </p:pic>
      <p:sp>
        <p:nvSpPr>
          <p:cNvPr id="28" name="TextBox 27">
            <a:extLst>
              <a:ext uri="{FF2B5EF4-FFF2-40B4-BE49-F238E27FC236}">
                <a16:creationId xmlns:a16="http://schemas.microsoft.com/office/drawing/2014/main" id="{B5CADB0B-ED93-4AE6-BD5E-A3FAEABC8F0F}"/>
              </a:ext>
            </a:extLst>
          </p:cNvPr>
          <p:cNvSpPr txBox="1"/>
          <p:nvPr/>
        </p:nvSpPr>
        <p:spPr>
          <a:xfrm>
            <a:off x="9253959" y="6082935"/>
            <a:ext cx="2061911" cy="584775"/>
          </a:xfrm>
          <a:prstGeom prst="rect">
            <a:avLst/>
          </a:prstGeom>
          <a:noFill/>
        </p:spPr>
        <p:txBody>
          <a:bodyPr wrap="none" rtlCol="0">
            <a:spAutoFit/>
          </a:bodyPr>
          <a:lstStyle/>
          <a:p>
            <a:pPr algn="ctr"/>
            <a:r>
              <a:rPr lang="en-SG" sz="1600" b="1" dirty="0"/>
              <a:t>No way of tracking </a:t>
            </a:r>
          </a:p>
          <a:p>
            <a:pPr algn="ctr"/>
            <a:r>
              <a:rPr lang="en-SG" sz="1600" b="1" dirty="0"/>
              <a:t>business performance</a:t>
            </a:r>
          </a:p>
        </p:txBody>
      </p:sp>
    </p:spTree>
    <p:extLst>
      <p:ext uri="{BB962C8B-B14F-4D97-AF65-F5344CB8AC3E}">
        <p14:creationId xmlns:p14="http://schemas.microsoft.com/office/powerpoint/2010/main" val="3631260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9CE0-A8AA-48EB-8789-AB2BC24C6EC4}"/>
              </a:ext>
            </a:extLst>
          </p:cNvPr>
          <p:cNvSpPr>
            <a:spLocks noGrp="1"/>
          </p:cNvSpPr>
          <p:nvPr>
            <p:ph type="title"/>
          </p:nvPr>
        </p:nvSpPr>
        <p:spPr/>
        <p:txBody>
          <a:bodyPr/>
          <a:lstStyle/>
          <a:p>
            <a:r>
              <a:rPr lang="en-SG" dirty="0"/>
              <a:t>User Test - Administrator</a:t>
            </a:r>
          </a:p>
        </p:txBody>
      </p:sp>
      <p:sp>
        <p:nvSpPr>
          <p:cNvPr id="6" name="Content Placeholder 4">
            <a:extLst>
              <a:ext uri="{FF2B5EF4-FFF2-40B4-BE49-F238E27FC236}">
                <a16:creationId xmlns:a16="http://schemas.microsoft.com/office/drawing/2014/main" id="{20F9BFFD-DC2F-4CC8-9F73-FEA0B6D97C87}"/>
              </a:ext>
            </a:extLst>
          </p:cNvPr>
          <p:cNvSpPr txBox="1">
            <a:spLocks/>
          </p:cNvSpPr>
          <p:nvPr/>
        </p:nvSpPr>
        <p:spPr>
          <a:xfrm>
            <a:off x="347133" y="1153848"/>
            <a:ext cx="11015134" cy="4351338"/>
          </a:xfrm>
          <a:prstGeom prst="rect">
            <a:avLst/>
          </a:prstGeom>
        </p:spPr>
        <p:txBody>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400" b="1" dirty="0"/>
              <a:t>Date: </a:t>
            </a:r>
            <a:r>
              <a:rPr lang="en-SG" sz="2400" dirty="0"/>
              <a:t>20/8/2017 (Sunday)</a:t>
            </a:r>
          </a:p>
          <a:p>
            <a:pPr marL="0" indent="0">
              <a:buNone/>
            </a:pPr>
            <a:r>
              <a:rPr lang="en-SG" sz="2400" b="1" dirty="0"/>
              <a:t>Time: </a:t>
            </a:r>
            <a:r>
              <a:rPr lang="en-SG" sz="2400" dirty="0"/>
              <a:t>3pm</a:t>
            </a:r>
            <a:endParaRPr lang="en-SG" sz="2400" b="1" dirty="0"/>
          </a:p>
          <a:p>
            <a:pPr marL="0" indent="0">
              <a:buNone/>
            </a:pPr>
            <a:r>
              <a:rPr lang="en-SG" sz="2400" b="1" dirty="0"/>
              <a:t>Duration: </a:t>
            </a:r>
            <a:r>
              <a:rPr lang="en-SG" sz="2400" dirty="0"/>
              <a:t>~30 minutes per user </a:t>
            </a:r>
          </a:p>
          <a:p>
            <a:pPr marL="0" indent="0">
              <a:buNone/>
            </a:pPr>
            <a:r>
              <a:rPr lang="en-SG" sz="2400" b="1" dirty="0"/>
              <a:t>Venue: </a:t>
            </a:r>
            <a:r>
              <a:rPr lang="en-SG" sz="2400" dirty="0"/>
              <a:t>SMU School of Law, B1.05 – GS</a:t>
            </a:r>
          </a:p>
          <a:p>
            <a:pPr marL="0" indent="0">
              <a:buNone/>
            </a:pPr>
            <a:endParaRPr lang="en-SG" sz="2400" dirty="0"/>
          </a:p>
          <a:p>
            <a:pPr marL="0" indent="0">
              <a:buNone/>
            </a:pPr>
            <a:r>
              <a:rPr lang="en-SG" sz="2400" b="1" dirty="0"/>
              <a:t>Objectives:</a:t>
            </a:r>
          </a:p>
          <a:p>
            <a:pPr marL="0" indent="0">
              <a:buNone/>
            </a:pPr>
            <a:r>
              <a:rPr lang="en-SG" sz="2400" dirty="0"/>
              <a:t>1. To gather feedback about the usability, user interface and function developed for the administrators </a:t>
            </a:r>
          </a:p>
          <a:p>
            <a:pPr marL="457200" indent="-457200">
              <a:buAutoNum type="arabicPeriod" startAt="2"/>
            </a:pPr>
            <a:r>
              <a:rPr lang="en-SG" sz="2400" dirty="0"/>
              <a:t>Identify any bugs or issues which administrators might face during the user testing </a:t>
            </a:r>
          </a:p>
          <a:p>
            <a:pPr marL="457200" indent="-457200">
              <a:buAutoNum type="arabicPeriod" startAt="2"/>
            </a:pPr>
            <a:r>
              <a:rPr lang="en-SG" sz="2400" dirty="0"/>
              <a:t>To detect usability issues based on administrator’ behaviour</a:t>
            </a:r>
          </a:p>
          <a:p>
            <a:pPr marL="457200" indent="-457200">
              <a:buAutoNum type="arabicPeriod" startAt="2"/>
            </a:pPr>
            <a:r>
              <a:rPr lang="en-SG" sz="2400" dirty="0"/>
              <a:t>Improve the website according to administrator feedbacks</a:t>
            </a:r>
          </a:p>
          <a:p>
            <a:pPr marL="0" indent="0">
              <a:buNone/>
            </a:pPr>
            <a:endParaRPr lang="en-SG" dirty="0"/>
          </a:p>
        </p:txBody>
      </p:sp>
      <p:pic>
        <p:nvPicPr>
          <p:cNvPr id="5" name="Picture 2" descr="Image result for customers icon">
            <a:extLst>
              <a:ext uri="{FF2B5EF4-FFF2-40B4-BE49-F238E27FC236}">
                <a16:creationId xmlns:a16="http://schemas.microsoft.com/office/drawing/2014/main" id="{0E76802B-63DF-48A8-AE30-0EADDF84D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7013" y="1453092"/>
            <a:ext cx="2066925"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449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E6026-21CB-4C86-A6C7-646277B15B1B}"/>
              </a:ext>
            </a:extLst>
          </p:cNvPr>
          <p:cNvSpPr>
            <a:spLocks noGrp="1"/>
          </p:cNvSpPr>
          <p:nvPr>
            <p:ph type="title"/>
          </p:nvPr>
        </p:nvSpPr>
        <p:spPr/>
        <p:txBody>
          <a:bodyPr/>
          <a:lstStyle/>
          <a:p>
            <a:r>
              <a:rPr lang="en-SG" dirty="0"/>
              <a:t>User Test - Administrator</a:t>
            </a:r>
          </a:p>
        </p:txBody>
      </p:sp>
      <p:sp>
        <p:nvSpPr>
          <p:cNvPr id="3" name="Content Placeholder 4">
            <a:extLst>
              <a:ext uri="{FF2B5EF4-FFF2-40B4-BE49-F238E27FC236}">
                <a16:creationId xmlns:a16="http://schemas.microsoft.com/office/drawing/2014/main" id="{54BF5AAB-06EB-4294-AC99-98F254958996}"/>
              </a:ext>
            </a:extLst>
          </p:cNvPr>
          <p:cNvSpPr txBox="1">
            <a:spLocks/>
          </p:cNvSpPr>
          <p:nvPr/>
        </p:nvSpPr>
        <p:spPr>
          <a:xfrm>
            <a:off x="313267" y="1577181"/>
            <a:ext cx="11015134" cy="4351338"/>
          </a:xfrm>
          <a:prstGeom prst="rect">
            <a:avLst/>
          </a:prstGeom>
        </p:spPr>
        <p:txBody>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b="1" dirty="0"/>
              <a:t>Key Findings:</a:t>
            </a:r>
          </a:p>
          <a:p>
            <a:pPr marL="514350" indent="-514350">
              <a:buAutoNum type="arabicPeriod"/>
            </a:pPr>
            <a:r>
              <a:rPr lang="en-SG" dirty="0"/>
              <a:t>Administrator do not know whether their edits are being saved successfully. (Success message not prominent)</a:t>
            </a:r>
          </a:p>
          <a:p>
            <a:pPr marL="514350" indent="-514350">
              <a:buFont typeface="Arial" panose="020B0604020202020204" pitchFamily="34" charset="0"/>
              <a:buAutoNum type="arabicPeriod"/>
            </a:pPr>
            <a:r>
              <a:rPr lang="en-SG" dirty="0"/>
              <a:t>Administrator do not know whether a new pattern is added successfully. (Success message not prominent)</a:t>
            </a:r>
          </a:p>
          <a:p>
            <a:pPr marL="0" indent="0">
              <a:buNone/>
            </a:pPr>
            <a:endParaRPr lang="en-SG" dirty="0"/>
          </a:p>
          <a:p>
            <a:pPr marL="514350" indent="-514350">
              <a:buAutoNum type="arabicPeriod"/>
            </a:pPr>
            <a:endParaRPr lang="en-SG" dirty="0"/>
          </a:p>
        </p:txBody>
      </p:sp>
    </p:spTree>
    <p:extLst>
      <p:ext uri="{BB962C8B-B14F-4D97-AF65-F5344CB8AC3E}">
        <p14:creationId xmlns:p14="http://schemas.microsoft.com/office/powerpoint/2010/main" val="814694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10E1-96A7-4C89-B6A5-F422ED4B7B55}"/>
              </a:ext>
            </a:extLst>
          </p:cNvPr>
          <p:cNvSpPr>
            <a:spLocks noGrp="1"/>
          </p:cNvSpPr>
          <p:nvPr>
            <p:ph type="title"/>
          </p:nvPr>
        </p:nvSpPr>
        <p:spPr/>
        <p:txBody>
          <a:bodyPr/>
          <a:lstStyle/>
          <a:p>
            <a:r>
              <a:rPr lang="en-SG" dirty="0"/>
              <a:t>UAT1 – Customer Ratings</a:t>
            </a:r>
          </a:p>
        </p:txBody>
      </p:sp>
      <p:sp>
        <p:nvSpPr>
          <p:cNvPr id="3" name="TextBox 2">
            <a:extLst>
              <a:ext uri="{FF2B5EF4-FFF2-40B4-BE49-F238E27FC236}">
                <a16:creationId xmlns:a16="http://schemas.microsoft.com/office/drawing/2014/main" id="{11985E05-2EF4-4A46-8915-B46CCE89C9A0}"/>
              </a:ext>
            </a:extLst>
          </p:cNvPr>
          <p:cNvSpPr txBox="1"/>
          <p:nvPr/>
        </p:nvSpPr>
        <p:spPr>
          <a:xfrm>
            <a:off x="1082659" y="1677972"/>
            <a:ext cx="9457468" cy="523220"/>
          </a:xfrm>
          <a:prstGeom prst="rect">
            <a:avLst/>
          </a:prstGeom>
          <a:noFill/>
        </p:spPr>
        <p:txBody>
          <a:bodyPr wrap="square" rtlCol="0">
            <a:spAutoFit/>
          </a:bodyPr>
          <a:lstStyle/>
          <a:p>
            <a:pPr algn="ctr"/>
            <a:r>
              <a:rPr lang="en-SG" sz="2800" dirty="0"/>
              <a:t>Average rating on user interface </a:t>
            </a:r>
          </a:p>
        </p:txBody>
      </p:sp>
      <p:pic>
        <p:nvPicPr>
          <p:cNvPr id="7174" name="Picture 6" descr="Image result for star icon">
            <a:extLst>
              <a:ext uri="{FF2B5EF4-FFF2-40B4-BE49-F238E27FC236}">
                <a16:creationId xmlns:a16="http://schemas.microsoft.com/office/drawing/2014/main" id="{40131986-DD3D-43CB-8C2B-6B5B3DD6E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476" y="267799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star icon">
            <a:extLst>
              <a:ext uri="{FF2B5EF4-FFF2-40B4-BE49-F238E27FC236}">
                <a16:creationId xmlns:a16="http://schemas.microsoft.com/office/drawing/2014/main" id="{DC3645A6-A480-49E9-82EA-D1BA350A9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4561" y="267799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star icon">
            <a:extLst>
              <a:ext uri="{FF2B5EF4-FFF2-40B4-BE49-F238E27FC236}">
                <a16:creationId xmlns:a16="http://schemas.microsoft.com/office/drawing/2014/main" id="{0938E21B-1396-4C84-8647-2E7ACEFF6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7365" y="404437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star icon">
            <a:extLst>
              <a:ext uri="{FF2B5EF4-FFF2-40B4-BE49-F238E27FC236}">
                <a16:creationId xmlns:a16="http://schemas.microsoft.com/office/drawing/2014/main" id="{5942978A-A5F1-4E3E-B33A-7312A6E0A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7365" y="270026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star icon">
            <a:extLst>
              <a:ext uri="{FF2B5EF4-FFF2-40B4-BE49-F238E27FC236}">
                <a16:creationId xmlns:a16="http://schemas.microsoft.com/office/drawing/2014/main" id="{CC32E60B-A3C3-479E-8CB3-DED5AAB84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4561" y="405062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mage result for star icon">
            <a:extLst>
              <a:ext uri="{FF2B5EF4-FFF2-40B4-BE49-F238E27FC236}">
                <a16:creationId xmlns:a16="http://schemas.microsoft.com/office/drawing/2014/main" id="{BC0720E0-D01A-46B5-BC6A-FB931A967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476" y="404437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Image result for star icon">
            <a:extLst>
              <a:ext uri="{FF2B5EF4-FFF2-40B4-BE49-F238E27FC236}">
                <a16:creationId xmlns:a16="http://schemas.microsoft.com/office/drawing/2014/main" id="{6FA92CCA-DE27-4AE8-94C0-8075D8402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3357" y="270026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Image result for star icon">
            <a:extLst>
              <a:ext uri="{FF2B5EF4-FFF2-40B4-BE49-F238E27FC236}">
                <a16:creationId xmlns:a16="http://schemas.microsoft.com/office/drawing/2014/main" id="{41349EDA-50ED-4B32-8BA5-48CB2683D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3811" y="412029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descr="Image result for star icon">
            <a:extLst>
              <a:ext uri="{FF2B5EF4-FFF2-40B4-BE49-F238E27FC236}">
                <a16:creationId xmlns:a16="http://schemas.microsoft.com/office/drawing/2014/main" id="{1DF56D8F-35FE-475E-94C8-4ED677618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2070" y="3991842"/>
            <a:ext cx="1476113" cy="14761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Image result for star icon">
            <a:extLst>
              <a:ext uri="{FF2B5EF4-FFF2-40B4-BE49-F238E27FC236}">
                <a16:creationId xmlns:a16="http://schemas.microsoft.com/office/drawing/2014/main" id="{8D2333A1-AACE-4409-A31B-8EDF6CF67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0526" y="277264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12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10E1-96A7-4C89-B6A5-F422ED4B7B55}"/>
              </a:ext>
            </a:extLst>
          </p:cNvPr>
          <p:cNvSpPr>
            <a:spLocks noGrp="1"/>
          </p:cNvSpPr>
          <p:nvPr>
            <p:ph type="title"/>
          </p:nvPr>
        </p:nvSpPr>
        <p:spPr/>
        <p:txBody>
          <a:bodyPr/>
          <a:lstStyle/>
          <a:p>
            <a:r>
              <a:rPr lang="en-SG" dirty="0"/>
              <a:t>UAT1 – Customer Ratings</a:t>
            </a:r>
          </a:p>
        </p:txBody>
      </p:sp>
      <p:sp>
        <p:nvSpPr>
          <p:cNvPr id="3" name="TextBox 2">
            <a:extLst>
              <a:ext uri="{FF2B5EF4-FFF2-40B4-BE49-F238E27FC236}">
                <a16:creationId xmlns:a16="http://schemas.microsoft.com/office/drawing/2014/main" id="{11985E05-2EF4-4A46-8915-B46CCE89C9A0}"/>
              </a:ext>
            </a:extLst>
          </p:cNvPr>
          <p:cNvSpPr txBox="1"/>
          <p:nvPr/>
        </p:nvSpPr>
        <p:spPr>
          <a:xfrm>
            <a:off x="1082659" y="1354217"/>
            <a:ext cx="9457468" cy="523220"/>
          </a:xfrm>
          <a:prstGeom prst="rect">
            <a:avLst/>
          </a:prstGeom>
          <a:noFill/>
        </p:spPr>
        <p:txBody>
          <a:bodyPr wrap="square" rtlCol="0">
            <a:spAutoFit/>
          </a:bodyPr>
          <a:lstStyle/>
          <a:p>
            <a:pPr algn="ctr"/>
            <a:r>
              <a:rPr lang="en-SG" sz="2800" dirty="0"/>
              <a:t>Average rating on ease of editing existing pattern details?</a:t>
            </a:r>
          </a:p>
        </p:txBody>
      </p:sp>
      <p:pic>
        <p:nvPicPr>
          <p:cNvPr id="6" name="Picture 6" descr="Image result for star icon">
            <a:extLst>
              <a:ext uri="{FF2B5EF4-FFF2-40B4-BE49-F238E27FC236}">
                <a16:creationId xmlns:a16="http://schemas.microsoft.com/office/drawing/2014/main" id="{74CD9233-F0B9-467A-8E49-6819A5036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316" y="267799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star icon">
            <a:extLst>
              <a:ext uri="{FF2B5EF4-FFF2-40B4-BE49-F238E27FC236}">
                <a16:creationId xmlns:a16="http://schemas.microsoft.com/office/drawing/2014/main" id="{C1AB8AAE-D090-4177-8A62-3AFD43751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401" y="267799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star icon">
            <a:extLst>
              <a:ext uri="{FF2B5EF4-FFF2-40B4-BE49-F238E27FC236}">
                <a16:creationId xmlns:a16="http://schemas.microsoft.com/office/drawing/2014/main" id="{2E6096FE-59F9-4CC6-9656-76AB4F189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2205" y="404437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star icon">
            <a:extLst>
              <a:ext uri="{FF2B5EF4-FFF2-40B4-BE49-F238E27FC236}">
                <a16:creationId xmlns:a16="http://schemas.microsoft.com/office/drawing/2014/main" id="{6BAF5660-92C8-4150-B462-1FC02E8D2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2205" y="270026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star icon">
            <a:extLst>
              <a:ext uri="{FF2B5EF4-FFF2-40B4-BE49-F238E27FC236}">
                <a16:creationId xmlns:a16="http://schemas.microsoft.com/office/drawing/2014/main" id="{18C85742-F8F0-42FB-B25F-7E8C6F929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401" y="405062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Image result for star icon">
            <a:extLst>
              <a:ext uri="{FF2B5EF4-FFF2-40B4-BE49-F238E27FC236}">
                <a16:creationId xmlns:a16="http://schemas.microsoft.com/office/drawing/2014/main" id="{8BAC21BB-0967-4CC6-A283-9C6D7D63E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316" y="404437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Image result for star icon">
            <a:extLst>
              <a:ext uri="{FF2B5EF4-FFF2-40B4-BE49-F238E27FC236}">
                <a16:creationId xmlns:a16="http://schemas.microsoft.com/office/drawing/2014/main" id="{626EA5B1-C5EB-4B46-AD40-D24330A5E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8197" y="270026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0" descr="Image result for star icon">
            <a:extLst>
              <a:ext uri="{FF2B5EF4-FFF2-40B4-BE49-F238E27FC236}">
                <a16:creationId xmlns:a16="http://schemas.microsoft.com/office/drawing/2014/main" id="{9EE3A0F2-C9F0-4DDA-B42F-5784C3A2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8651" y="412029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Image result for star icon">
            <a:extLst>
              <a:ext uri="{FF2B5EF4-FFF2-40B4-BE49-F238E27FC236}">
                <a16:creationId xmlns:a16="http://schemas.microsoft.com/office/drawing/2014/main" id="{C64DCE60-6E14-44E8-AB20-626893C5A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568" y="3991842"/>
            <a:ext cx="1476113" cy="14761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Image result for star icon">
            <a:extLst>
              <a:ext uri="{FF2B5EF4-FFF2-40B4-BE49-F238E27FC236}">
                <a16:creationId xmlns:a16="http://schemas.microsoft.com/office/drawing/2014/main" id="{CAF2A95E-8029-436E-A7E9-FAF280684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568" y="2644186"/>
            <a:ext cx="1476113" cy="147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21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10E1-96A7-4C89-B6A5-F422ED4B7B55}"/>
              </a:ext>
            </a:extLst>
          </p:cNvPr>
          <p:cNvSpPr>
            <a:spLocks noGrp="1"/>
          </p:cNvSpPr>
          <p:nvPr>
            <p:ph type="title"/>
          </p:nvPr>
        </p:nvSpPr>
        <p:spPr/>
        <p:txBody>
          <a:bodyPr/>
          <a:lstStyle/>
          <a:p>
            <a:r>
              <a:rPr lang="en-SG" dirty="0"/>
              <a:t>UAT1 – Customer Ratings</a:t>
            </a:r>
          </a:p>
        </p:txBody>
      </p:sp>
      <p:sp>
        <p:nvSpPr>
          <p:cNvPr id="3" name="TextBox 2">
            <a:extLst>
              <a:ext uri="{FF2B5EF4-FFF2-40B4-BE49-F238E27FC236}">
                <a16:creationId xmlns:a16="http://schemas.microsoft.com/office/drawing/2014/main" id="{11985E05-2EF4-4A46-8915-B46CCE89C9A0}"/>
              </a:ext>
            </a:extLst>
          </p:cNvPr>
          <p:cNvSpPr txBox="1"/>
          <p:nvPr/>
        </p:nvSpPr>
        <p:spPr>
          <a:xfrm>
            <a:off x="1082659" y="1354217"/>
            <a:ext cx="9457468" cy="523220"/>
          </a:xfrm>
          <a:prstGeom prst="rect">
            <a:avLst/>
          </a:prstGeom>
          <a:noFill/>
        </p:spPr>
        <p:txBody>
          <a:bodyPr wrap="square" rtlCol="0">
            <a:spAutoFit/>
          </a:bodyPr>
          <a:lstStyle/>
          <a:p>
            <a:pPr algn="ctr"/>
            <a:r>
              <a:rPr lang="en-SG" sz="2800" dirty="0"/>
              <a:t>Average rating on ease of adding a new pattern</a:t>
            </a:r>
          </a:p>
        </p:txBody>
      </p:sp>
      <p:pic>
        <p:nvPicPr>
          <p:cNvPr id="9" name="Picture 6" descr="Image result for star icon">
            <a:extLst>
              <a:ext uri="{FF2B5EF4-FFF2-40B4-BE49-F238E27FC236}">
                <a16:creationId xmlns:a16="http://schemas.microsoft.com/office/drawing/2014/main" id="{51855A76-8CDB-4D2C-B563-72B7890D2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314" y="267799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star icon">
            <a:extLst>
              <a:ext uri="{FF2B5EF4-FFF2-40B4-BE49-F238E27FC236}">
                <a16:creationId xmlns:a16="http://schemas.microsoft.com/office/drawing/2014/main" id="{067E634C-3CE5-4147-B440-7C4C0F887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399" y="267799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star icon">
            <a:extLst>
              <a:ext uri="{FF2B5EF4-FFF2-40B4-BE49-F238E27FC236}">
                <a16:creationId xmlns:a16="http://schemas.microsoft.com/office/drawing/2014/main" id="{C69E6CC6-F3E3-4730-934F-AB57B51752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2203" y="404437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star icon">
            <a:extLst>
              <a:ext uri="{FF2B5EF4-FFF2-40B4-BE49-F238E27FC236}">
                <a16:creationId xmlns:a16="http://schemas.microsoft.com/office/drawing/2014/main" id="{F17F905F-4EAC-4821-B865-C21CEF34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2203" y="270026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for star icon">
            <a:extLst>
              <a:ext uri="{FF2B5EF4-FFF2-40B4-BE49-F238E27FC236}">
                <a16:creationId xmlns:a16="http://schemas.microsoft.com/office/drawing/2014/main" id="{23F716BA-FCFD-4CC0-84DB-1051D020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399" y="405062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Image result for star icon">
            <a:extLst>
              <a:ext uri="{FF2B5EF4-FFF2-40B4-BE49-F238E27FC236}">
                <a16:creationId xmlns:a16="http://schemas.microsoft.com/office/drawing/2014/main" id="{1ED51F53-353D-405C-8098-49616800D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314" y="404437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0" descr="Image result for star icon">
            <a:extLst>
              <a:ext uri="{FF2B5EF4-FFF2-40B4-BE49-F238E27FC236}">
                <a16:creationId xmlns:a16="http://schemas.microsoft.com/office/drawing/2014/main" id="{6D475D6E-011E-47C8-8E0E-84D3374DF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8649" y="412029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descr="Image result for star icon">
            <a:extLst>
              <a:ext uri="{FF2B5EF4-FFF2-40B4-BE49-F238E27FC236}">
                <a16:creationId xmlns:a16="http://schemas.microsoft.com/office/drawing/2014/main" id="{63184693-CECB-4C1D-846D-5C553EDD8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566" y="3991842"/>
            <a:ext cx="1476113" cy="14761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2" descr="Image result for star icon">
            <a:extLst>
              <a:ext uri="{FF2B5EF4-FFF2-40B4-BE49-F238E27FC236}">
                <a16:creationId xmlns:a16="http://schemas.microsoft.com/office/drawing/2014/main" id="{CA117364-702F-4C1B-AAE3-DBD5D0E71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566" y="2644186"/>
            <a:ext cx="1476113" cy="14761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descr="Image result for star icon">
            <a:extLst>
              <a:ext uri="{FF2B5EF4-FFF2-40B4-BE49-F238E27FC236}">
                <a16:creationId xmlns:a16="http://schemas.microsoft.com/office/drawing/2014/main" id="{5E5E2205-5058-47AD-B706-CB6766762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0192" y="2549541"/>
            <a:ext cx="1476113" cy="147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299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0A3928-A492-4272-9240-FDA43A18F1F0}"/>
              </a:ext>
            </a:extLst>
          </p:cNvPr>
          <p:cNvSpPr>
            <a:spLocks noGrp="1"/>
          </p:cNvSpPr>
          <p:nvPr>
            <p:ph type="title"/>
          </p:nvPr>
        </p:nvSpPr>
        <p:spPr/>
        <p:txBody>
          <a:bodyPr>
            <a:normAutofit/>
          </a:bodyPr>
          <a:lstStyle/>
          <a:p>
            <a:r>
              <a:rPr lang="en-SG" dirty="0"/>
              <a:t>User Testing 2</a:t>
            </a:r>
          </a:p>
        </p:txBody>
      </p:sp>
      <p:pic>
        <p:nvPicPr>
          <p:cNvPr id="10242" name="Picture 2" descr="Image result for calendar icon">
            <a:extLst>
              <a:ext uri="{FF2B5EF4-FFF2-40B4-BE49-F238E27FC236}">
                <a16:creationId xmlns:a16="http://schemas.microsoft.com/office/drawing/2014/main" id="{DE46222B-6F9D-4EF4-B56C-4E9B57BF4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876" y="2787869"/>
            <a:ext cx="2921876" cy="29218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B90CB1-80C8-40AA-9F25-0C91F43A7371}"/>
              </a:ext>
            </a:extLst>
          </p:cNvPr>
          <p:cNvSpPr txBox="1"/>
          <p:nvPr/>
        </p:nvSpPr>
        <p:spPr>
          <a:xfrm>
            <a:off x="5144435" y="3790550"/>
            <a:ext cx="5843752" cy="769441"/>
          </a:xfrm>
          <a:prstGeom prst="rect">
            <a:avLst/>
          </a:prstGeom>
          <a:noFill/>
        </p:spPr>
        <p:txBody>
          <a:bodyPr wrap="square" rtlCol="0">
            <a:spAutoFit/>
          </a:bodyPr>
          <a:lstStyle/>
          <a:p>
            <a:r>
              <a:rPr lang="en-SG" sz="4400" dirty="0"/>
              <a:t>9</a:t>
            </a:r>
            <a:r>
              <a:rPr lang="en-SG" sz="4400" baseline="30000" dirty="0"/>
              <a:t>th</a:t>
            </a:r>
            <a:r>
              <a:rPr lang="en-SG" sz="4400" dirty="0"/>
              <a:t> October 2017</a:t>
            </a:r>
          </a:p>
        </p:txBody>
      </p:sp>
    </p:spTree>
    <p:extLst>
      <p:ext uri="{BB962C8B-B14F-4D97-AF65-F5344CB8AC3E}">
        <p14:creationId xmlns:p14="http://schemas.microsoft.com/office/powerpoint/2010/main" val="1895241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47834-0C41-4D90-9BFC-42304CFDEF42}"/>
              </a:ext>
            </a:extLst>
          </p:cNvPr>
          <p:cNvSpPr>
            <a:spLocks noGrp="1"/>
          </p:cNvSpPr>
          <p:nvPr>
            <p:ph type="title"/>
          </p:nvPr>
        </p:nvSpPr>
        <p:spPr/>
        <p:txBody>
          <a:bodyPr/>
          <a:lstStyle/>
          <a:p>
            <a:r>
              <a:rPr lang="en-SG" dirty="0"/>
              <a:t>X - Factor</a:t>
            </a:r>
          </a:p>
        </p:txBody>
      </p:sp>
      <p:pic>
        <p:nvPicPr>
          <p:cNvPr id="13314" name="Picture 2" descr="http://blue.smu.edu.sg/IS480/images/Common/IS480Logo.png">
            <a:extLst>
              <a:ext uri="{FF2B5EF4-FFF2-40B4-BE49-F238E27FC236}">
                <a16:creationId xmlns:a16="http://schemas.microsoft.com/office/drawing/2014/main" id="{DC1D5038-9F50-4941-993C-36AF7BC18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3164" y="59960"/>
            <a:ext cx="3602636" cy="11694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BA614D-4F17-441B-8F58-EA3861ACA2A6}"/>
              </a:ext>
            </a:extLst>
          </p:cNvPr>
          <p:cNvSpPr txBox="1"/>
          <p:nvPr/>
        </p:nvSpPr>
        <p:spPr>
          <a:xfrm>
            <a:off x="5627836" y="2054836"/>
            <a:ext cx="3793218" cy="868379"/>
          </a:xfrm>
          <a:prstGeom prst="rect">
            <a:avLst/>
          </a:prstGeom>
          <a:noFill/>
        </p:spPr>
        <p:txBody>
          <a:bodyPr wrap="none" rtlCol="0">
            <a:spAutoFit/>
          </a:bodyPr>
          <a:lstStyle/>
          <a:p>
            <a:pPr algn="ctr">
              <a:lnSpc>
                <a:spcPct val="150000"/>
              </a:lnSpc>
            </a:pPr>
            <a:r>
              <a:rPr lang="en-SG" dirty="0">
                <a:latin typeface="KG Blank Space Solid" panose="02000000000000000000" pitchFamily="2" charset="0"/>
              </a:rPr>
              <a:t>Processing</a:t>
            </a:r>
          </a:p>
          <a:p>
            <a:pPr algn="ctr">
              <a:lnSpc>
                <a:spcPct val="150000"/>
              </a:lnSpc>
            </a:pPr>
            <a:r>
              <a:rPr lang="en-SG" dirty="0">
                <a:solidFill>
                  <a:srgbClr val="FF0000"/>
                </a:solidFill>
                <a:latin typeface="KG Blank Space Solid" panose="02000000000000000000" pitchFamily="2" charset="0"/>
              </a:rPr>
              <a:t>10 Transactions </a:t>
            </a:r>
            <a:r>
              <a:rPr lang="en-SG" dirty="0">
                <a:latin typeface="KG Blank Space Solid" panose="02000000000000000000" pitchFamily="2" charset="0"/>
              </a:rPr>
              <a:t>worth</a:t>
            </a:r>
            <a:r>
              <a:rPr lang="en-SG" dirty="0">
                <a:solidFill>
                  <a:srgbClr val="FF0000"/>
                </a:solidFill>
                <a:latin typeface="KG Blank Space Solid" panose="02000000000000000000" pitchFamily="2" charset="0"/>
              </a:rPr>
              <a:t> $4000</a:t>
            </a:r>
          </a:p>
        </p:txBody>
      </p:sp>
      <p:pic>
        <p:nvPicPr>
          <p:cNvPr id="11" name="Picture 10">
            <a:extLst>
              <a:ext uri="{FF2B5EF4-FFF2-40B4-BE49-F238E27FC236}">
                <a16:creationId xmlns:a16="http://schemas.microsoft.com/office/drawing/2014/main" id="{8BC1486C-F44E-47C3-9344-9F466A624BB1}"/>
              </a:ext>
            </a:extLst>
          </p:cNvPr>
          <p:cNvPicPr>
            <a:picLocks noChangeAspect="1"/>
          </p:cNvPicPr>
          <p:nvPr/>
        </p:nvPicPr>
        <p:blipFill rotWithShape="1">
          <a:blip r:embed="rId3"/>
          <a:srcRect l="18496" r="12890"/>
          <a:stretch/>
        </p:blipFill>
        <p:spPr>
          <a:xfrm>
            <a:off x="616350" y="4450674"/>
            <a:ext cx="2436682" cy="2059766"/>
          </a:xfrm>
          <a:prstGeom prst="rect">
            <a:avLst/>
          </a:prstGeom>
        </p:spPr>
      </p:pic>
      <p:sp>
        <p:nvSpPr>
          <p:cNvPr id="14" name="TextBox 13">
            <a:extLst>
              <a:ext uri="{FF2B5EF4-FFF2-40B4-BE49-F238E27FC236}">
                <a16:creationId xmlns:a16="http://schemas.microsoft.com/office/drawing/2014/main" id="{CBC28392-EAB8-473D-8961-5E86BF4F857F}"/>
              </a:ext>
            </a:extLst>
          </p:cNvPr>
          <p:cNvSpPr txBox="1"/>
          <p:nvPr/>
        </p:nvSpPr>
        <p:spPr>
          <a:xfrm>
            <a:off x="5167771" y="4973509"/>
            <a:ext cx="4713343" cy="923330"/>
          </a:xfrm>
          <a:prstGeom prst="rect">
            <a:avLst/>
          </a:prstGeom>
          <a:noFill/>
        </p:spPr>
        <p:txBody>
          <a:bodyPr wrap="none" rtlCol="0">
            <a:spAutoFit/>
          </a:bodyPr>
          <a:lstStyle/>
          <a:p>
            <a:pPr algn="ctr"/>
            <a:r>
              <a:rPr lang="en-SG" dirty="0">
                <a:latin typeface="KG Blank Space Solid" panose="02000000000000000000" pitchFamily="2" charset="0"/>
              </a:rPr>
              <a:t>A Truly </a:t>
            </a:r>
            <a:r>
              <a:rPr lang="en-SG" dirty="0">
                <a:solidFill>
                  <a:srgbClr val="FF0000"/>
                </a:solidFill>
                <a:latin typeface="KG Blank Space Solid" panose="02000000000000000000" pitchFamily="2" charset="0"/>
              </a:rPr>
              <a:t>First of its Kind </a:t>
            </a:r>
            <a:r>
              <a:rPr lang="en-SG" dirty="0">
                <a:latin typeface="KG Blank Space Solid" panose="02000000000000000000" pitchFamily="2" charset="0"/>
              </a:rPr>
              <a:t>in Singapore</a:t>
            </a:r>
          </a:p>
          <a:p>
            <a:pPr algn="ctr"/>
            <a:endParaRPr lang="en-SG" dirty="0">
              <a:latin typeface="KG Blank Space Solid" panose="02000000000000000000" pitchFamily="2" charset="0"/>
            </a:endParaRPr>
          </a:p>
          <a:p>
            <a:pPr algn="ctr"/>
            <a:r>
              <a:rPr lang="en-SG" dirty="0">
                <a:solidFill>
                  <a:srgbClr val="FF0000"/>
                </a:solidFill>
                <a:latin typeface="KG Blank Space Solid" panose="02000000000000000000" pitchFamily="2" charset="0"/>
              </a:rPr>
              <a:t>Virtual Reality </a:t>
            </a:r>
            <a:r>
              <a:rPr lang="en-SG" dirty="0">
                <a:latin typeface="KG Blank Space Solid" panose="02000000000000000000" pitchFamily="2" charset="0"/>
              </a:rPr>
              <a:t>in a </a:t>
            </a:r>
            <a:r>
              <a:rPr lang="en-SG" dirty="0">
                <a:solidFill>
                  <a:srgbClr val="FF0000"/>
                </a:solidFill>
                <a:latin typeface="KG Blank Space Solid" panose="02000000000000000000" pitchFamily="2" charset="0"/>
              </a:rPr>
              <a:t>Retail Store </a:t>
            </a:r>
          </a:p>
        </p:txBody>
      </p:sp>
      <p:pic>
        <p:nvPicPr>
          <p:cNvPr id="1026" name="Picture 2" descr="Image result for ecommerce icon">
            <a:extLst>
              <a:ext uri="{FF2B5EF4-FFF2-40B4-BE49-F238E27FC236}">
                <a16:creationId xmlns:a16="http://schemas.microsoft.com/office/drawing/2014/main" id="{F3058403-AEA9-4FC1-8FAE-18A2BAB6E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686" y="1368020"/>
            <a:ext cx="2242009" cy="224200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stamp png">
            <a:extLst>
              <a:ext uri="{FF2B5EF4-FFF2-40B4-BE49-F238E27FC236}">
                <a16:creationId xmlns:a16="http://schemas.microsoft.com/office/drawing/2014/main" id="{39A5E6E4-5463-4600-8246-6896B0EC5F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83995">
            <a:off x="5240346" y="709504"/>
            <a:ext cx="4295785" cy="38921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24F922-9F74-48A3-9305-DE003C861A50}"/>
              </a:ext>
            </a:extLst>
          </p:cNvPr>
          <p:cNvSpPr txBox="1"/>
          <p:nvPr/>
        </p:nvSpPr>
        <p:spPr>
          <a:xfrm rot="20871885">
            <a:off x="5651543" y="2055416"/>
            <a:ext cx="3473387" cy="1200329"/>
          </a:xfrm>
          <a:prstGeom prst="rect">
            <a:avLst/>
          </a:prstGeom>
          <a:noFill/>
        </p:spPr>
        <p:txBody>
          <a:bodyPr wrap="none" rtlCol="0">
            <a:spAutoFit/>
          </a:bodyPr>
          <a:lstStyle/>
          <a:p>
            <a:pPr algn="ctr"/>
            <a:r>
              <a:rPr lang="en-SG" sz="2400" b="1" dirty="0">
                <a:solidFill>
                  <a:srgbClr val="FF0000"/>
                </a:solidFill>
                <a:effectLst>
                  <a:outerShdw blurRad="38100" dist="38100" dir="2700000" algn="tl">
                    <a:srgbClr val="000000">
                      <a:alpha val="43137"/>
                    </a:srgbClr>
                  </a:outerShdw>
                </a:effectLst>
              </a:rPr>
              <a:t>Both the Team and Client </a:t>
            </a:r>
            <a:br>
              <a:rPr lang="en-SG" sz="2400" b="1" dirty="0">
                <a:solidFill>
                  <a:srgbClr val="FF0000"/>
                </a:solidFill>
                <a:effectLst>
                  <a:outerShdw blurRad="38100" dist="38100" dir="2700000" algn="tl">
                    <a:srgbClr val="000000">
                      <a:alpha val="43137"/>
                    </a:srgbClr>
                  </a:outerShdw>
                </a:effectLst>
              </a:rPr>
            </a:br>
            <a:r>
              <a:rPr lang="en-SG" sz="2400" b="1" dirty="0">
                <a:solidFill>
                  <a:srgbClr val="FF0000"/>
                </a:solidFill>
                <a:effectLst>
                  <a:outerShdw blurRad="38100" dist="38100" dir="2700000" algn="tl">
                    <a:srgbClr val="000000">
                      <a:alpha val="43137"/>
                    </a:srgbClr>
                  </a:outerShdw>
                </a:effectLst>
              </a:rPr>
              <a:t>are confident of hitting </a:t>
            </a:r>
            <a:br>
              <a:rPr lang="en-SG" sz="2400" b="1" dirty="0">
                <a:solidFill>
                  <a:srgbClr val="FF0000"/>
                </a:solidFill>
                <a:effectLst>
                  <a:outerShdw blurRad="38100" dist="38100" dir="2700000" algn="tl">
                    <a:srgbClr val="000000">
                      <a:alpha val="43137"/>
                    </a:srgbClr>
                  </a:outerShdw>
                </a:effectLst>
              </a:rPr>
            </a:br>
            <a:r>
              <a:rPr lang="en-SG" sz="2400" b="1" dirty="0">
                <a:solidFill>
                  <a:srgbClr val="FF0000"/>
                </a:solidFill>
                <a:effectLst>
                  <a:outerShdw blurRad="38100" dist="38100" dir="2700000" algn="tl">
                    <a:srgbClr val="000000">
                      <a:alpha val="43137"/>
                    </a:srgbClr>
                  </a:outerShdw>
                </a:effectLst>
              </a:rPr>
              <a:t>the target by Finals</a:t>
            </a:r>
          </a:p>
        </p:txBody>
      </p:sp>
      <p:pic>
        <p:nvPicPr>
          <p:cNvPr id="10" name="Picture 2" descr="Image result for stamp png">
            <a:extLst>
              <a:ext uri="{FF2B5EF4-FFF2-40B4-BE49-F238E27FC236}">
                <a16:creationId xmlns:a16="http://schemas.microsoft.com/office/drawing/2014/main" id="{5E7F61AE-1969-4C6C-AEDC-A13527950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83995">
            <a:off x="5337681" y="3455202"/>
            <a:ext cx="4295785" cy="38921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C29DB84-3C4E-4258-916D-C45A3E53E41F}"/>
              </a:ext>
            </a:extLst>
          </p:cNvPr>
          <p:cNvSpPr txBox="1"/>
          <p:nvPr/>
        </p:nvSpPr>
        <p:spPr>
          <a:xfrm rot="20871885">
            <a:off x="6529641" y="4985780"/>
            <a:ext cx="1911869" cy="830997"/>
          </a:xfrm>
          <a:prstGeom prst="rect">
            <a:avLst/>
          </a:prstGeom>
          <a:noFill/>
        </p:spPr>
        <p:txBody>
          <a:bodyPr wrap="none" rtlCol="0">
            <a:spAutoFit/>
          </a:bodyPr>
          <a:lstStyle/>
          <a:p>
            <a:pPr algn="ctr"/>
            <a:r>
              <a:rPr lang="en-SG" sz="2400" b="1" dirty="0">
                <a:solidFill>
                  <a:srgbClr val="FF0000"/>
                </a:solidFill>
                <a:effectLst>
                  <a:outerShdw blurRad="38100" dist="38100" dir="2700000" algn="tl">
                    <a:srgbClr val="000000">
                      <a:alpha val="43137"/>
                    </a:srgbClr>
                  </a:outerShdw>
                </a:effectLst>
              </a:rPr>
              <a:t>Currently in </a:t>
            </a:r>
          </a:p>
          <a:p>
            <a:pPr algn="ctr"/>
            <a:r>
              <a:rPr lang="en-SG" sz="2400" b="1" dirty="0">
                <a:solidFill>
                  <a:srgbClr val="FF0000"/>
                </a:solidFill>
                <a:effectLst>
                  <a:outerShdw blurRad="38100" dist="38100" dir="2700000" algn="tl">
                    <a:srgbClr val="000000">
                      <a:alpha val="43137"/>
                    </a:srgbClr>
                  </a:outerShdw>
                </a:effectLst>
              </a:rPr>
              <a:t>Development</a:t>
            </a:r>
          </a:p>
        </p:txBody>
      </p:sp>
    </p:spTree>
    <p:extLst>
      <p:ext uri="{BB962C8B-B14F-4D97-AF65-F5344CB8AC3E}">
        <p14:creationId xmlns:p14="http://schemas.microsoft.com/office/powerpoint/2010/main" val="394022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barn(inVertical)">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Image result for paint splatter png">
            <a:extLst>
              <a:ext uri="{FF2B5EF4-FFF2-40B4-BE49-F238E27FC236}">
                <a16:creationId xmlns:a16="http://schemas.microsoft.com/office/drawing/2014/main" id="{ECF1EE93-D89C-4D88-B346-4A4C6ECC0E74}"/>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284142"/>
            <a:ext cx="6161810" cy="19593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E9C629B-5E40-4AF0-A46B-299576536C4C}"/>
              </a:ext>
            </a:extLst>
          </p:cNvPr>
          <p:cNvSpPr>
            <a:spLocks noGrp="1"/>
          </p:cNvSpPr>
          <p:nvPr>
            <p:ph type="title"/>
          </p:nvPr>
        </p:nvSpPr>
        <p:spPr/>
        <p:txBody>
          <a:bodyPr/>
          <a:lstStyle/>
          <a:p>
            <a:r>
              <a:rPr lang="en-SG" dirty="0"/>
              <a:t>Learning Outcome</a:t>
            </a:r>
          </a:p>
        </p:txBody>
      </p:sp>
      <p:pic>
        <p:nvPicPr>
          <p:cNvPr id="7" name="Picture 6" descr="A person holding a fish&#10;&#10;Description generated with very high confidence">
            <a:extLst>
              <a:ext uri="{FF2B5EF4-FFF2-40B4-BE49-F238E27FC236}">
                <a16:creationId xmlns:a16="http://schemas.microsoft.com/office/drawing/2014/main" id="{96255F65-9131-4D31-9B17-3B9E4B4C7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56" y="1507091"/>
            <a:ext cx="1905616" cy="1905616"/>
          </a:xfrm>
          <a:prstGeom prst="rect">
            <a:avLst/>
          </a:prstGeom>
        </p:spPr>
      </p:pic>
      <p:sp>
        <p:nvSpPr>
          <p:cNvPr id="18" name="TextBox 17">
            <a:extLst>
              <a:ext uri="{FF2B5EF4-FFF2-40B4-BE49-F238E27FC236}">
                <a16:creationId xmlns:a16="http://schemas.microsoft.com/office/drawing/2014/main" id="{F2D232F6-3C22-4512-A68E-F1259CB08EF6}"/>
              </a:ext>
            </a:extLst>
          </p:cNvPr>
          <p:cNvSpPr txBox="1"/>
          <p:nvPr/>
        </p:nvSpPr>
        <p:spPr>
          <a:xfrm>
            <a:off x="2764560" y="2121345"/>
            <a:ext cx="2815256" cy="677108"/>
          </a:xfrm>
          <a:prstGeom prst="rect">
            <a:avLst/>
          </a:prstGeom>
          <a:noFill/>
        </p:spPr>
        <p:txBody>
          <a:bodyPr wrap="square" rtlCol="0">
            <a:spAutoFit/>
          </a:bodyPr>
          <a:lstStyle/>
          <a:p>
            <a:r>
              <a:rPr lang="en-SG" sz="2000" b="1" dirty="0">
                <a:latin typeface="Arial" panose="020B0604020202020204" pitchFamily="34" charset="0"/>
                <a:cs typeface="Arial" panose="020B0604020202020204" pitchFamily="34" charset="0"/>
              </a:rPr>
              <a:t>Tee Yu Xuan</a:t>
            </a:r>
          </a:p>
          <a:p>
            <a:endParaRPr lang="en-SG" b="1" dirty="0">
              <a:solidFill>
                <a:srgbClr val="D4AF37"/>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07A23BF-C03B-4F63-A1B9-0649C4324EAC}"/>
              </a:ext>
            </a:extLst>
          </p:cNvPr>
          <p:cNvSpPr txBox="1"/>
          <p:nvPr/>
        </p:nvSpPr>
        <p:spPr>
          <a:xfrm>
            <a:off x="672123" y="4080706"/>
            <a:ext cx="11177601" cy="1631216"/>
          </a:xfrm>
          <a:prstGeom prst="rect">
            <a:avLst/>
          </a:prstGeom>
          <a:noFill/>
        </p:spPr>
        <p:txBody>
          <a:bodyPr wrap="square" rtlCol="0">
            <a:spAutoFit/>
          </a:bodyPr>
          <a:lstStyle/>
          <a:p>
            <a:r>
              <a:rPr lang="en-SG" sz="2000" dirty="0"/>
              <a:t>It is important to always be prepared by giving yourself enough room for some unpredictable situations.</a:t>
            </a:r>
          </a:p>
          <a:p>
            <a:endParaRPr lang="en-SG" sz="2000" dirty="0"/>
          </a:p>
          <a:p>
            <a:endParaRPr lang="en-SG" sz="2000" dirty="0"/>
          </a:p>
          <a:p>
            <a:endParaRPr lang="en-SG" sz="2000" dirty="0"/>
          </a:p>
          <a:p>
            <a:r>
              <a:rPr lang="en-SG" sz="2000" dirty="0"/>
              <a:t>“Anything that can go wrong, will go wrong” – Murphy’s Law</a:t>
            </a:r>
          </a:p>
        </p:txBody>
      </p:sp>
    </p:spTree>
    <p:extLst>
      <p:ext uri="{BB962C8B-B14F-4D97-AF65-F5344CB8AC3E}">
        <p14:creationId xmlns:p14="http://schemas.microsoft.com/office/powerpoint/2010/main" val="2168786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14" descr="Image result for paint splatter png">
            <a:extLst>
              <a:ext uri="{FF2B5EF4-FFF2-40B4-BE49-F238E27FC236}">
                <a16:creationId xmlns:a16="http://schemas.microsoft.com/office/drawing/2014/main" id="{9B596349-BE18-42D5-AE43-78DC3043FEED}"/>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345374" y="1259025"/>
            <a:ext cx="5998512" cy="19593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E9C629B-5E40-4AF0-A46B-299576536C4C}"/>
              </a:ext>
            </a:extLst>
          </p:cNvPr>
          <p:cNvSpPr>
            <a:spLocks noGrp="1"/>
          </p:cNvSpPr>
          <p:nvPr>
            <p:ph type="title"/>
          </p:nvPr>
        </p:nvSpPr>
        <p:spPr/>
        <p:txBody>
          <a:bodyPr/>
          <a:lstStyle/>
          <a:p>
            <a:r>
              <a:rPr lang="en-SG" dirty="0"/>
              <a:t>Learning Outcome</a:t>
            </a:r>
          </a:p>
        </p:txBody>
      </p:sp>
      <p:pic>
        <p:nvPicPr>
          <p:cNvPr id="13" name="Picture 12" descr="A person standing in front of a mirror posing for the camera&#10;&#10;Description generated with high confidence">
            <a:extLst>
              <a:ext uri="{FF2B5EF4-FFF2-40B4-BE49-F238E27FC236}">
                <a16:creationId xmlns:a16="http://schemas.microsoft.com/office/drawing/2014/main" id="{8B8D1688-9ECB-45A3-90D3-F42B2765CC4A}"/>
              </a:ext>
            </a:extLst>
          </p:cNvPr>
          <p:cNvPicPr>
            <a:picLocks noChangeAspect="1"/>
          </p:cNvPicPr>
          <p:nvPr/>
        </p:nvPicPr>
        <p:blipFill rotWithShape="1">
          <a:blip r:embed="rId3">
            <a:extLst>
              <a:ext uri="{28A0092B-C50C-407E-A947-70E740481C1C}">
                <a14:useLocalDpi xmlns:a14="http://schemas.microsoft.com/office/drawing/2010/main" val="0"/>
              </a:ext>
            </a:extLst>
          </a:blip>
          <a:srcRect l="17763" r="9485" b="23778"/>
          <a:stretch/>
        </p:blipFill>
        <p:spPr>
          <a:xfrm>
            <a:off x="9894162" y="1452488"/>
            <a:ext cx="1847008" cy="1935101"/>
          </a:xfrm>
          <a:prstGeom prst="rect">
            <a:avLst/>
          </a:prstGeom>
        </p:spPr>
      </p:pic>
      <p:sp>
        <p:nvSpPr>
          <p:cNvPr id="25" name="TextBox 24">
            <a:extLst>
              <a:ext uri="{FF2B5EF4-FFF2-40B4-BE49-F238E27FC236}">
                <a16:creationId xmlns:a16="http://schemas.microsoft.com/office/drawing/2014/main" id="{03C3E299-A9AD-4502-823F-3F2B26751779}"/>
              </a:ext>
            </a:extLst>
          </p:cNvPr>
          <p:cNvSpPr txBox="1"/>
          <p:nvPr/>
        </p:nvSpPr>
        <p:spPr>
          <a:xfrm>
            <a:off x="7078906" y="2081484"/>
            <a:ext cx="2815256" cy="677108"/>
          </a:xfrm>
          <a:prstGeom prst="rect">
            <a:avLst/>
          </a:prstGeom>
          <a:noFill/>
        </p:spPr>
        <p:txBody>
          <a:bodyPr wrap="square" rtlCol="0">
            <a:spAutoFit/>
          </a:bodyPr>
          <a:lstStyle/>
          <a:p>
            <a:pPr algn="r"/>
            <a:r>
              <a:rPr lang="en-SG" sz="2000" b="1" dirty="0">
                <a:latin typeface="Arial" panose="020B0604020202020204" pitchFamily="34" charset="0"/>
                <a:cs typeface="Arial" panose="020B0604020202020204" pitchFamily="34" charset="0"/>
              </a:rPr>
              <a:t>Jeremy </a:t>
            </a:r>
            <a:r>
              <a:rPr lang="en-SG" sz="2000" b="1" dirty="0" err="1">
                <a:latin typeface="Arial" panose="020B0604020202020204" pitchFamily="34" charset="0"/>
                <a:cs typeface="Arial" panose="020B0604020202020204" pitchFamily="34" charset="0"/>
              </a:rPr>
              <a:t>Bachtiar</a:t>
            </a:r>
            <a:endParaRPr lang="en-SG" sz="2000" b="1" dirty="0">
              <a:latin typeface="Arial" panose="020B0604020202020204" pitchFamily="34" charset="0"/>
              <a:cs typeface="Arial" panose="020B0604020202020204" pitchFamily="34" charset="0"/>
            </a:endParaRPr>
          </a:p>
          <a:p>
            <a:pPr algn="r"/>
            <a:endParaRPr lang="en-SG" b="1" dirty="0">
              <a:solidFill>
                <a:srgbClr val="D4AF37"/>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4991D1C-9961-4EC1-B4F6-D67D02CCB8FA}"/>
              </a:ext>
            </a:extLst>
          </p:cNvPr>
          <p:cNvSpPr/>
          <p:nvPr/>
        </p:nvSpPr>
        <p:spPr>
          <a:xfrm>
            <a:off x="867508" y="4155173"/>
            <a:ext cx="10103955" cy="1323439"/>
          </a:xfrm>
          <a:prstGeom prst="rect">
            <a:avLst/>
          </a:prstGeom>
        </p:spPr>
        <p:txBody>
          <a:bodyPr wrap="square">
            <a:spAutoFit/>
          </a:bodyPr>
          <a:lstStyle/>
          <a:p>
            <a:r>
              <a:rPr lang="en-SG" sz="2000" dirty="0"/>
              <a:t>Through this FYP I wish to learn and experience working on a IT based project that aims to solve real business problems. Gained more understanding on managing and working in a development team. I also wish to learn more programming languages and develop application that follows a widely acceptable industry standard that will be useful for my future.</a:t>
            </a:r>
          </a:p>
        </p:txBody>
      </p:sp>
    </p:spTree>
    <p:extLst>
      <p:ext uri="{BB962C8B-B14F-4D97-AF65-F5344CB8AC3E}">
        <p14:creationId xmlns:p14="http://schemas.microsoft.com/office/powerpoint/2010/main" val="201684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14" descr="Image result for paint splatter png">
            <a:extLst>
              <a:ext uri="{FF2B5EF4-FFF2-40B4-BE49-F238E27FC236}">
                <a16:creationId xmlns:a16="http://schemas.microsoft.com/office/drawing/2014/main" id="{DDD493FF-D9C7-4C05-9482-457B4728A6B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1243082"/>
            <a:ext cx="6326703" cy="19593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E9C629B-5E40-4AF0-A46B-299576536C4C}"/>
              </a:ext>
            </a:extLst>
          </p:cNvPr>
          <p:cNvSpPr>
            <a:spLocks noGrp="1"/>
          </p:cNvSpPr>
          <p:nvPr>
            <p:ph type="title"/>
          </p:nvPr>
        </p:nvSpPr>
        <p:spPr/>
        <p:txBody>
          <a:bodyPr/>
          <a:lstStyle/>
          <a:p>
            <a:r>
              <a:rPr lang="en-SG" dirty="0"/>
              <a:t>Team LeGIT</a:t>
            </a:r>
          </a:p>
        </p:txBody>
      </p:sp>
      <p:pic>
        <p:nvPicPr>
          <p:cNvPr id="9" name="Picture 8" descr="A person looking at the camera&#10;&#10;Description generated with very high confidence">
            <a:extLst>
              <a:ext uri="{FF2B5EF4-FFF2-40B4-BE49-F238E27FC236}">
                <a16:creationId xmlns:a16="http://schemas.microsoft.com/office/drawing/2014/main" id="{DE107CFB-22D6-454D-A8CC-364409A71021}"/>
              </a:ext>
            </a:extLst>
          </p:cNvPr>
          <p:cNvPicPr>
            <a:picLocks noChangeAspect="1"/>
          </p:cNvPicPr>
          <p:nvPr/>
        </p:nvPicPr>
        <p:blipFill rotWithShape="1">
          <a:blip r:embed="rId3">
            <a:extLst>
              <a:ext uri="{28A0092B-C50C-407E-A947-70E740481C1C}">
                <a14:useLocalDpi xmlns:a14="http://schemas.microsoft.com/office/drawing/2010/main" val="0"/>
              </a:ext>
            </a:extLst>
          </a:blip>
          <a:srcRect l="36139" t="6668" b="25014"/>
          <a:stretch/>
        </p:blipFill>
        <p:spPr>
          <a:xfrm>
            <a:off x="877939" y="1331244"/>
            <a:ext cx="1831534" cy="1959361"/>
          </a:xfrm>
          <a:prstGeom prst="rect">
            <a:avLst/>
          </a:prstGeom>
        </p:spPr>
      </p:pic>
      <p:sp>
        <p:nvSpPr>
          <p:cNvPr id="26" name="TextBox 25">
            <a:extLst>
              <a:ext uri="{FF2B5EF4-FFF2-40B4-BE49-F238E27FC236}">
                <a16:creationId xmlns:a16="http://schemas.microsoft.com/office/drawing/2014/main" id="{93BCA4CF-AF62-47A8-987D-1DA6B0351485}"/>
              </a:ext>
            </a:extLst>
          </p:cNvPr>
          <p:cNvSpPr txBox="1"/>
          <p:nvPr/>
        </p:nvSpPr>
        <p:spPr>
          <a:xfrm>
            <a:off x="2819649" y="2022707"/>
            <a:ext cx="2815256" cy="400110"/>
          </a:xfrm>
          <a:prstGeom prst="rect">
            <a:avLst/>
          </a:prstGeom>
          <a:noFill/>
        </p:spPr>
        <p:txBody>
          <a:bodyPr wrap="square" rtlCol="0">
            <a:spAutoFit/>
          </a:bodyPr>
          <a:lstStyle/>
          <a:p>
            <a:r>
              <a:rPr lang="en-SG" sz="2000" b="1" dirty="0">
                <a:latin typeface="Arial" panose="020B0604020202020204" pitchFamily="34" charset="0"/>
                <a:cs typeface="Arial" panose="020B0604020202020204" pitchFamily="34" charset="0"/>
              </a:rPr>
              <a:t>Clarissa </a:t>
            </a:r>
            <a:r>
              <a:rPr lang="en-SG" sz="2000" b="1" dirty="0" err="1">
                <a:latin typeface="Arial" panose="020B0604020202020204" pitchFamily="34" charset="0"/>
                <a:cs typeface="Arial" panose="020B0604020202020204" pitchFamily="34" charset="0"/>
              </a:rPr>
              <a:t>Poedjiono</a:t>
            </a:r>
            <a:endParaRPr lang="en-SG" sz="20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EBA0215-BBD2-42F7-9BAF-797B9E0FD0DB}"/>
              </a:ext>
            </a:extLst>
          </p:cNvPr>
          <p:cNvSpPr/>
          <p:nvPr/>
        </p:nvSpPr>
        <p:spPr>
          <a:xfrm>
            <a:off x="877938" y="4070230"/>
            <a:ext cx="10602861" cy="1323439"/>
          </a:xfrm>
          <a:prstGeom prst="rect">
            <a:avLst/>
          </a:prstGeom>
        </p:spPr>
        <p:txBody>
          <a:bodyPr wrap="square">
            <a:spAutoFit/>
          </a:bodyPr>
          <a:lstStyle/>
          <a:p>
            <a:r>
              <a:rPr lang="en-SG" sz="2000" dirty="0"/>
              <a:t>Through this project I wish to learn new technical skills as well as people skills. Working on FYP will give us exposure to developing IT project in a larger scale which would be beneficial to add on our experience before going out to the workforce, and hence I hope I can make the experience doing FYP a stepping stone for my future career.</a:t>
            </a:r>
          </a:p>
        </p:txBody>
      </p:sp>
    </p:spTree>
    <p:extLst>
      <p:ext uri="{BB962C8B-B14F-4D97-AF65-F5344CB8AC3E}">
        <p14:creationId xmlns:p14="http://schemas.microsoft.com/office/powerpoint/2010/main" val="39633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75DC8E2F-496B-43A2-ABF4-FE2396094ABA}"/>
              </a:ext>
            </a:extLst>
          </p:cNvPr>
          <p:cNvSpPr/>
          <p:nvPr/>
        </p:nvSpPr>
        <p:spPr>
          <a:xfrm>
            <a:off x="5079332" y="2048898"/>
            <a:ext cx="6442910" cy="1049741"/>
          </a:xfrm>
          <a:prstGeom prst="homePlat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2" name="Title 1">
            <a:extLst>
              <a:ext uri="{FF2B5EF4-FFF2-40B4-BE49-F238E27FC236}">
                <a16:creationId xmlns:a16="http://schemas.microsoft.com/office/drawing/2014/main" id="{747D01DB-3A28-41C6-8534-634AC3391153}"/>
              </a:ext>
            </a:extLst>
          </p:cNvPr>
          <p:cNvSpPr>
            <a:spLocks noGrp="1"/>
          </p:cNvSpPr>
          <p:nvPr>
            <p:ph type="title"/>
          </p:nvPr>
        </p:nvSpPr>
        <p:spPr/>
        <p:txBody>
          <a:bodyPr/>
          <a:lstStyle/>
          <a:p>
            <a:r>
              <a:rPr lang="en-SG" dirty="0"/>
              <a:t>Why Highlander London?</a:t>
            </a:r>
          </a:p>
        </p:txBody>
      </p:sp>
      <p:sp>
        <p:nvSpPr>
          <p:cNvPr id="4" name="TextBox 3">
            <a:extLst>
              <a:ext uri="{FF2B5EF4-FFF2-40B4-BE49-F238E27FC236}">
                <a16:creationId xmlns:a16="http://schemas.microsoft.com/office/drawing/2014/main" id="{F99DB759-F36D-4A25-8928-B33B04F98406}"/>
              </a:ext>
            </a:extLst>
          </p:cNvPr>
          <p:cNvSpPr txBox="1"/>
          <p:nvPr/>
        </p:nvSpPr>
        <p:spPr>
          <a:xfrm>
            <a:off x="1864882" y="2219826"/>
            <a:ext cx="1893467" cy="707886"/>
          </a:xfrm>
          <a:prstGeom prst="rect">
            <a:avLst/>
          </a:prstGeom>
          <a:noFill/>
        </p:spPr>
        <p:txBody>
          <a:bodyPr wrap="none" rtlCol="0">
            <a:spAutoFit/>
          </a:bodyPr>
          <a:lstStyle/>
          <a:p>
            <a:r>
              <a:rPr lang="en-SG" sz="4000" dirty="0">
                <a:latin typeface="KG Blank Space Sketch" panose="02000000000000000000" pitchFamily="2" charset="0"/>
              </a:rPr>
              <a:t>a Goal</a:t>
            </a:r>
          </a:p>
        </p:txBody>
      </p:sp>
      <p:sp>
        <p:nvSpPr>
          <p:cNvPr id="5" name="TextBox 4">
            <a:extLst>
              <a:ext uri="{FF2B5EF4-FFF2-40B4-BE49-F238E27FC236}">
                <a16:creationId xmlns:a16="http://schemas.microsoft.com/office/drawing/2014/main" id="{A2B23CEC-59E0-41EF-B872-A23EC9B4F997}"/>
              </a:ext>
            </a:extLst>
          </p:cNvPr>
          <p:cNvSpPr txBox="1"/>
          <p:nvPr/>
        </p:nvSpPr>
        <p:spPr>
          <a:xfrm>
            <a:off x="1880913" y="3907367"/>
            <a:ext cx="1861407" cy="707886"/>
          </a:xfrm>
          <a:prstGeom prst="rect">
            <a:avLst/>
          </a:prstGeom>
          <a:noFill/>
        </p:spPr>
        <p:txBody>
          <a:bodyPr wrap="none" rtlCol="0">
            <a:spAutoFit/>
          </a:bodyPr>
          <a:lstStyle/>
          <a:p>
            <a:r>
              <a:rPr lang="en-SG" sz="4000" dirty="0">
                <a:latin typeface="KG Blank Space Sketch" panose="02000000000000000000" pitchFamily="2" charset="0"/>
              </a:rPr>
              <a:t>a Plan</a:t>
            </a:r>
          </a:p>
        </p:txBody>
      </p:sp>
      <p:sp>
        <p:nvSpPr>
          <p:cNvPr id="6" name="TextBox 5">
            <a:extLst>
              <a:ext uri="{FF2B5EF4-FFF2-40B4-BE49-F238E27FC236}">
                <a16:creationId xmlns:a16="http://schemas.microsoft.com/office/drawing/2014/main" id="{105C9542-F7F9-40D1-A442-1C377DA9B756}"/>
              </a:ext>
            </a:extLst>
          </p:cNvPr>
          <p:cNvSpPr txBox="1"/>
          <p:nvPr/>
        </p:nvSpPr>
        <p:spPr>
          <a:xfrm>
            <a:off x="1880913" y="5673112"/>
            <a:ext cx="1967205" cy="707886"/>
          </a:xfrm>
          <a:prstGeom prst="rect">
            <a:avLst/>
          </a:prstGeom>
          <a:noFill/>
        </p:spPr>
        <p:txBody>
          <a:bodyPr wrap="none" rtlCol="0">
            <a:spAutoFit/>
          </a:bodyPr>
          <a:lstStyle/>
          <a:p>
            <a:r>
              <a:rPr lang="en-SG" sz="4000" dirty="0">
                <a:latin typeface="KG Blank Space Sketch" panose="02000000000000000000" pitchFamily="2" charset="0"/>
              </a:rPr>
              <a:t>a Wish</a:t>
            </a:r>
          </a:p>
        </p:txBody>
      </p:sp>
      <p:pic>
        <p:nvPicPr>
          <p:cNvPr id="7174" name="Picture 6" descr="Image result for plan png">
            <a:extLst>
              <a:ext uri="{FF2B5EF4-FFF2-40B4-BE49-F238E27FC236}">
                <a16:creationId xmlns:a16="http://schemas.microsoft.com/office/drawing/2014/main" id="{A493B987-35CE-4DD0-A065-3F397F95B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33" y="3708672"/>
            <a:ext cx="1268078" cy="121967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goal png">
            <a:extLst>
              <a:ext uri="{FF2B5EF4-FFF2-40B4-BE49-F238E27FC236}">
                <a16:creationId xmlns:a16="http://schemas.microsoft.com/office/drawing/2014/main" id="{9597CFE5-E0FA-4E88-B18E-E94E7465A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88" y="2000264"/>
            <a:ext cx="1147011" cy="114701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wish png">
            <a:extLst>
              <a:ext uri="{FF2B5EF4-FFF2-40B4-BE49-F238E27FC236}">
                <a16:creationId xmlns:a16="http://schemas.microsoft.com/office/drawing/2014/main" id="{ACD9ABBD-D717-4B5D-9704-944049C57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57" y="5227721"/>
            <a:ext cx="1457212" cy="14572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86E733-EE23-4A97-B1BE-1FA69265F06E}"/>
              </a:ext>
            </a:extLst>
          </p:cNvPr>
          <p:cNvSpPr txBox="1"/>
          <p:nvPr/>
        </p:nvSpPr>
        <p:spPr>
          <a:xfrm>
            <a:off x="5197644" y="2389102"/>
            <a:ext cx="5960927" cy="369332"/>
          </a:xfrm>
          <a:prstGeom prst="rect">
            <a:avLst/>
          </a:prstGeom>
          <a:noFill/>
        </p:spPr>
        <p:txBody>
          <a:bodyPr wrap="none" rtlCol="0">
            <a:spAutoFit/>
          </a:bodyPr>
          <a:lstStyle/>
          <a:p>
            <a:r>
              <a:rPr lang="en-SG" dirty="0">
                <a:latin typeface="KG Blank Space Solid" panose="02000000000000000000" pitchFamily="2" charset="0"/>
              </a:rPr>
              <a:t>Establish a presence and market in Singapore</a:t>
            </a:r>
          </a:p>
        </p:txBody>
      </p:sp>
      <p:sp>
        <p:nvSpPr>
          <p:cNvPr id="14" name="Arrow: Pentagon 13">
            <a:extLst>
              <a:ext uri="{FF2B5EF4-FFF2-40B4-BE49-F238E27FC236}">
                <a16:creationId xmlns:a16="http://schemas.microsoft.com/office/drawing/2014/main" id="{7B65A537-57B4-4E70-9601-26A782BAE067}"/>
              </a:ext>
            </a:extLst>
          </p:cNvPr>
          <p:cNvSpPr/>
          <p:nvPr/>
        </p:nvSpPr>
        <p:spPr>
          <a:xfrm>
            <a:off x="5079332" y="3793641"/>
            <a:ext cx="6442910" cy="1049741"/>
          </a:xfrm>
          <a:prstGeom prst="homePlat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15" name="Arrow: Pentagon 14">
            <a:extLst>
              <a:ext uri="{FF2B5EF4-FFF2-40B4-BE49-F238E27FC236}">
                <a16:creationId xmlns:a16="http://schemas.microsoft.com/office/drawing/2014/main" id="{A7F44E6F-7A29-4AD4-A565-4230E5DA1514}"/>
              </a:ext>
            </a:extLst>
          </p:cNvPr>
          <p:cNvSpPr/>
          <p:nvPr/>
        </p:nvSpPr>
        <p:spPr>
          <a:xfrm>
            <a:off x="5079332" y="5502184"/>
            <a:ext cx="6442910" cy="1049741"/>
          </a:xfrm>
          <a:prstGeom prst="homePlat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17" name="TextBox 16">
            <a:extLst>
              <a:ext uri="{FF2B5EF4-FFF2-40B4-BE49-F238E27FC236}">
                <a16:creationId xmlns:a16="http://schemas.microsoft.com/office/drawing/2014/main" id="{78A7B686-CAC8-4BEC-965F-68E9AD265941}"/>
              </a:ext>
            </a:extLst>
          </p:cNvPr>
          <p:cNvSpPr txBox="1"/>
          <p:nvPr/>
        </p:nvSpPr>
        <p:spPr>
          <a:xfrm>
            <a:off x="5197644" y="4133845"/>
            <a:ext cx="6097503" cy="369332"/>
          </a:xfrm>
          <a:prstGeom prst="rect">
            <a:avLst/>
          </a:prstGeom>
          <a:noFill/>
        </p:spPr>
        <p:txBody>
          <a:bodyPr wrap="none" rtlCol="0">
            <a:spAutoFit/>
          </a:bodyPr>
          <a:lstStyle/>
          <a:p>
            <a:r>
              <a:rPr lang="en-SG" dirty="0">
                <a:latin typeface="KG Blank Space Solid" panose="02000000000000000000" pitchFamily="2" charset="0"/>
              </a:rPr>
              <a:t>Cross-border (E)Commerce &amp; Order Fulfilment</a:t>
            </a:r>
          </a:p>
        </p:txBody>
      </p:sp>
      <p:sp>
        <p:nvSpPr>
          <p:cNvPr id="18" name="TextBox 17">
            <a:extLst>
              <a:ext uri="{FF2B5EF4-FFF2-40B4-BE49-F238E27FC236}">
                <a16:creationId xmlns:a16="http://schemas.microsoft.com/office/drawing/2014/main" id="{925DC80A-A2CF-410F-AF38-FE01444D0792}"/>
              </a:ext>
            </a:extLst>
          </p:cNvPr>
          <p:cNvSpPr txBox="1"/>
          <p:nvPr/>
        </p:nvSpPr>
        <p:spPr>
          <a:xfrm>
            <a:off x="5197644" y="5842388"/>
            <a:ext cx="4653966" cy="369332"/>
          </a:xfrm>
          <a:prstGeom prst="rect">
            <a:avLst/>
          </a:prstGeom>
          <a:noFill/>
        </p:spPr>
        <p:txBody>
          <a:bodyPr wrap="none" rtlCol="0">
            <a:spAutoFit/>
          </a:bodyPr>
          <a:lstStyle/>
          <a:p>
            <a:r>
              <a:rPr lang="en-SG" dirty="0">
                <a:latin typeface="KG Blank Space Solid" panose="02000000000000000000" pitchFamily="2" charset="0"/>
              </a:rPr>
              <a:t>Extraordinary Shopping Experience</a:t>
            </a:r>
          </a:p>
        </p:txBody>
      </p:sp>
    </p:spTree>
    <p:extLst>
      <p:ext uri="{BB962C8B-B14F-4D97-AF65-F5344CB8AC3E}">
        <p14:creationId xmlns:p14="http://schemas.microsoft.com/office/powerpoint/2010/main" val="3894668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14" descr="Image result for paint splatter png">
            <a:extLst>
              <a:ext uri="{FF2B5EF4-FFF2-40B4-BE49-F238E27FC236}">
                <a16:creationId xmlns:a16="http://schemas.microsoft.com/office/drawing/2014/main" id="{A8B9BC77-E336-4062-9C53-0E0BA7CFA8D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6038570" y="1350587"/>
            <a:ext cx="5998511" cy="19593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E9C629B-5E40-4AF0-A46B-299576536C4C}"/>
              </a:ext>
            </a:extLst>
          </p:cNvPr>
          <p:cNvSpPr>
            <a:spLocks noGrp="1"/>
          </p:cNvSpPr>
          <p:nvPr>
            <p:ph type="title"/>
          </p:nvPr>
        </p:nvSpPr>
        <p:spPr/>
        <p:txBody>
          <a:bodyPr/>
          <a:lstStyle/>
          <a:p>
            <a:r>
              <a:rPr lang="en-SG" dirty="0"/>
              <a:t>Team LeGIT</a:t>
            </a:r>
          </a:p>
        </p:txBody>
      </p:sp>
      <p:pic>
        <p:nvPicPr>
          <p:cNvPr id="11" name="Picture 10" descr="A picture containing photo, man, person&#10;&#10;Description generated with high confidence">
            <a:extLst>
              <a:ext uri="{FF2B5EF4-FFF2-40B4-BE49-F238E27FC236}">
                <a16:creationId xmlns:a16="http://schemas.microsoft.com/office/drawing/2014/main" id="{6B4D8067-002D-48D1-A074-965DDA867002}"/>
              </a:ext>
            </a:extLst>
          </p:cNvPr>
          <p:cNvPicPr>
            <a:picLocks noChangeAspect="1"/>
          </p:cNvPicPr>
          <p:nvPr/>
        </p:nvPicPr>
        <p:blipFill rotWithShape="1">
          <a:blip r:embed="rId3">
            <a:extLst>
              <a:ext uri="{28A0092B-C50C-407E-A947-70E740481C1C}">
                <a14:useLocalDpi xmlns:a14="http://schemas.microsoft.com/office/drawing/2010/main" val="0"/>
              </a:ext>
            </a:extLst>
          </a:blip>
          <a:srcRect r="8856" b="18649"/>
          <a:stretch/>
        </p:blipFill>
        <p:spPr>
          <a:xfrm>
            <a:off x="9327611" y="1474460"/>
            <a:ext cx="2106754" cy="1877211"/>
          </a:xfrm>
          <a:prstGeom prst="rect">
            <a:avLst/>
          </a:prstGeom>
        </p:spPr>
      </p:pic>
      <p:sp>
        <p:nvSpPr>
          <p:cNvPr id="29" name="TextBox 28">
            <a:extLst>
              <a:ext uri="{FF2B5EF4-FFF2-40B4-BE49-F238E27FC236}">
                <a16:creationId xmlns:a16="http://schemas.microsoft.com/office/drawing/2014/main" id="{14948612-4A03-4018-9E83-4BB2A675C0C3}"/>
              </a:ext>
            </a:extLst>
          </p:cNvPr>
          <p:cNvSpPr txBox="1"/>
          <p:nvPr/>
        </p:nvSpPr>
        <p:spPr>
          <a:xfrm>
            <a:off x="6620760" y="2130212"/>
            <a:ext cx="2815256" cy="400110"/>
          </a:xfrm>
          <a:prstGeom prst="rect">
            <a:avLst/>
          </a:prstGeom>
          <a:noFill/>
        </p:spPr>
        <p:txBody>
          <a:bodyPr wrap="square" rtlCol="0">
            <a:spAutoFit/>
          </a:bodyPr>
          <a:lstStyle/>
          <a:p>
            <a:pPr algn="r"/>
            <a:r>
              <a:rPr lang="en-SG" sz="2000" b="1" dirty="0">
                <a:latin typeface="Arial" panose="020B0604020202020204" pitchFamily="34" charset="0"/>
                <a:cs typeface="Arial" panose="020B0604020202020204" pitchFamily="34" charset="0"/>
              </a:rPr>
              <a:t>Chen Huiyan</a:t>
            </a:r>
          </a:p>
        </p:txBody>
      </p:sp>
      <p:sp>
        <p:nvSpPr>
          <p:cNvPr id="2" name="Rectangle 1">
            <a:extLst>
              <a:ext uri="{FF2B5EF4-FFF2-40B4-BE49-F238E27FC236}">
                <a16:creationId xmlns:a16="http://schemas.microsoft.com/office/drawing/2014/main" id="{904FBB15-2594-40C4-B051-E0736F20937F}"/>
              </a:ext>
            </a:extLst>
          </p:cNvPr>
          <p:cNvSpPr/>
          <p:nvPr/>
        </p:nvSpPr>
        <p:spPr>
          <a:xfrm>
            <a:off x="946119" y="4131296"/>
            <a:ext cx="10488246" cy="1631216"/>
          </a:xfrm>
          <a:prstGeom prst="rect">
            <a:avLst/>
          </a:prstGeom>
        </p:spPr>
        <p:txBody>
          <a:bodyPr wrap="square">
            <a:spAutoFit/>
          </a:bodyPr>
          <a:lstStyle/>
          <a:p>
            <a:r>
              <a:rPr lang="en-SG" sz="2000" dirty="0"/>
              <a:t>My first learning outcome is to learn some new technology or skills and it is quite exciting to learn Angular4 which allows us to develop an app with a new structure. Second objective is to gain experience of building an app as a full-stack developer in order to make myself more prepared for the industry. The last one is to learn some soft skills like how to work with different people and how to make the project run more smoothly.</a:t>
            </a:r>
          </a:p>
        </p:txBody>
      </p:sp>
    </p:spTree>
    <p:extLst>
      <p:ext uri="{BB962C8B-B14F-4D97-AF65-F5344CB8AC3E}">
        <p14:creationId xmlns:p14="http://schemas.microsoft.com/office/powerpoint/2010/main" val="2216435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14" descr="Image result for paint splatter png">
            <a:extLst>
              <a:ext uri="{FF2B5EF4-FFF2-40B4-BE49-F238E27FC236}">
                <a16:creationId xmlns:a16="http://schemas.microsoft.com/office/drawing/2014/main" id="{A984BE61-03CC-47C2-8DDC-FE74B6B7298D}"/>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891" y="1521788"/>
            <a:ext cx="6326704" cy="19593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E9C629B-5E40-4AF0-A46B-299576536C4C}"/>
              </a:ext>
            </a:extLst>
          </p:cNvPr>
          <p:cNvSpPr>
            <a:spLocks noGrp="1"/>
          </p:cNvSpPr>
          <p:nvPr>
            <p:ph type="title"/>
          </p:nvPr>
        </p:nvSpPr>
        <p:spPr/>
        <p:txBody>
          <a:bodyPr/>
          <a:lstStyle/>
          <a:p>
            <a:r>
              <a:rPr lang="en-SG" dirty="0"/>
              <a:t>Team LeGIT</a:t>
            </a:r>
          </a:p>
        </p:txBody>
      </p:sp>
      <p:pic>
        <p:nvPicPr>
          <p:cNvPr id="15" name="Picture 14" descr="A person wearing a white shirt and smiling at the camera&#10;&#10;Description generated with very high confidence">
            <a:extLst>
              <a:ext uri="{FF2B5EF4-FFF2-40B4-BE49-F238E27FC236}">
                <a16:creationId xmlns:a16="http://schemas.microsoft.com/office/drawing/2014/main" id="{3D286AAC-360E-4515-A7C6-741091858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72" y="1636497"/>
            <a:ext cx="1831534" cy="1831534"/>
          </a:xfrm>
          <a:prstGeom prst="rect">
            <a:avLst/>
          </a:prstGeom>
        </p:spPr>
      </p:pic>
      <p:sp>
        <p:nvSpPr>
          <p:cNvPr id="27" name="TextBox 26">
            <a:extLst>
              <a:ext uri="{FF2B5EF4-FFF2-40B4-BE49-F238E27FC236}">
                <a16:creationId xmlns:a16="http://schemas.microsoft.com/office/drawing/2014/main" id="{E1A09277-F4F4-40C2-B981-3A07A94344FB}"/>
              </a:ext>
            </a:extLst>
          </p:cNvPr>
          <p:cNvSpPr txBox="1"/>
          <p:nvPr/>
        </p:nvSpPr>
        <p:spPr>
          <a:xfrm>
            <a:off x="2792406" y="2213710"/>
            <a:ext cx="2815256" cy="677108"/>
          </a:xfrm>
          <a:prstGeom prst="rect">
            <a:avLst/>
          </a:prstGeom>
          <a:noFill/>
        </p:spPr>
        <p:txBody>
          <a:bodyPr wrap="square" rtlCol="0">
            <a:spAutoFit/>
          </a:bodyPr>
          <a:lstStyle/>
          <a:p>
            <a:r>
              <a:rPr lang="en-SG" sz="2000" b="1" dirty="0">
                <a:latin typeface="Arial" panose="020B0604020202020204" pitchFamily="34" charset="0"/>
                <a:cs typeface="Arial" panose="020B0604020202020204" pitchFamily="34" charset="0"/>
              </a:rPr>
              <a:t>Sheryl Chong Man Er</a:t>
            </a:r>
          </a:p>
          <a:p>
            <a:endParaRPr lang="en-SG" b="1" dirty="0">
              <a:solidFill>
                <a:srgbClr val="D4AF37"/>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2CC0CD74-4BAC-4E5B-8026-4174D1D9FE45}"/>
              </a:ext>
            </a:extLst>
          </p:cNvPr>
          <p:cNvSpPr/>
          <p:nvPr/>
        </p:nvSpPr>
        <p:spPr>
          <a:xfrm>
            <a:off x="1152033" y="4173071"/>
            <a:ext cx="9398735" cy="1323439"/>
          </a:xfrm>
          <a:prstGeom prst="rect">
            <a:avLst/>
          </a:prstGeom>
        </p:spPr>
        <p:txBody>
          <a:bodyPr wrap="square">
            <a:spAutoFit/>
          </a:bodyPr>
          <a:lstStyle/>
          <a:p>
            <a:r>
              <a:rPr lang="en-SG" sz="2000" dirty="0"/>
              <a:t>As quality assurance, </a:t>
            </a:r>
            <a:r>
              <a:rPr lang="en-SG" sz="2000" dirty="0" err="1"/>
              <a:t>i</a:t>
            </a:r>
            <a:r>
              <a:rPr lang="en-SG" sz="2000" dirty="0"/>
              <a:t> hope to be more detail orientated and looking at our application through our client and target audiences' eyes to identify multiple scenarios and corner cases to catch potential bugs in order to deliver an application of high quality. I hope this project will improve my interpersonal skills and critical thinking.</a:t>
            </a:r>
          </a:p>
        </p:txBody>
      </p:sp>
    </p:spTree>
    <p:extLst>
      <p:ext uri="{BB962C8B-B14F-4D97-AF65-F5344CB8AC3E}">
        <p14:creationId xmlns:p14="http://schemas.microsoft.com/office/powerpoint/2010/main" val="2287702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14" descr="Image result for paint splatter png">
            <a:extLst>
              <a:ext uri="{FF2B5EF4-FFF2-40B4-BE49-F238E27FC236}">
                <a16:creationId xmlns:a16="http://schemas.microsoft.com/office/drawing/2014/main" id="{5309BB23-C842-4464-9446-6423E3DD97F1}"/>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008492" y="1414586"/>
            <a:ext cx="6027189" cy="19593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E9C629B-5E40-4AF0-A46B-299576536C4C}"/>
              </a:ext>
            </a:extLst>
          </p:cNvPr>
          <p:cNvSpPr>
            <a:spLocks noGrp="1"/>
          </p:cNvSpPr>
          <p:nvPr>
            <p:ph type="title"/>
          </p:nvPr>
        </p:nvSpPr>
        <p:spPr/>
        <p:txBody>
          <a:bodyPr/>
          <a:lstStyle/>
          <a:p>
            <a:r>
              <a:rPr lang="en-SG" dirty="0"/>
              <a:t>Team LeGIT</a:t>
            </a:r>
          </a:p>
        </p:txBody>
      </p:sp>
      <p:pic>
        <p:nvPicPr>
          <p:cNvPr id="17" name="Picture 16" descr="A person who is smiling and looking at the camera&#10;&#10;Description generated with high confidence">
            <a:extLst>
              <a:ext uri="{FF2B5EF4-FFF2-40B4-BE49-F238E27FC236}">
                <a16:creationId xmlns:a16="http://schemas.microsoft.com/office/drawing/2014/main" id="{99D6C9AF-BD62-47EF-97D9-417ADCF0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276" y="1557803"/>
            <a:ext cx="1859267" cy="1859267"/>
          </a:xfrm>
          <a:prstGeom prst="rect">
            <a:avLst/>
          </a:prstGeom>
        </p:spPr>
      </p:pic>
      <p:sp>
        <p:nvSpPr>
          <p:cNvPr id="30" name="TextBox 29">
            <a:extLst>
              <a:ext uri="{FF2B5EF4-FFF2-40B4-BE49-F238E27FC236}">
                <a16:creationId xmlns:a16="http://schemas.microsoft.com/office/drawing/2014/main" id="{A3951520-4115-40EB-BA8C-38686FA0C23A}"/>
              </a:ext>
            </a:extLst>
          </p:cNvPr>
          <p:cNvSpPr txBox="1"/>
          <p:nvPr/>
        </p:nvSpPr>
        <p:spPr>
          <a:xfrm>
            <a:off x="5939511" y="2194211"/>
            <a:ext cx="3481765" cy="400110"/>
          </a:xfrm>
          <a:prstGeom prst="rect">
            <a:avLst/>
          </a:prstGeom>
          <a:noFill/>
        </p:spPr>
        <p:txBody>
          <a:bodyPr wrap="square" rtlCol="0">
            <a:spAutoFit/>
          </a:bodyPr>
          <a:lstStyle/>
          <a:p>
            <a:pPr algn="r"/>
            <a:r>
              <a:rPr lang="en-SG" sz="2000" b="1" dirty="0">
                <a:latin typeface="Arial" panose="020B0604020202020204" pitchFamily="34" charset="0"/>
                <a:cs typeface="Arial" panose="020B0604020202020204" pitchFamily="34" charset="0"/>
              </a:rPr>
              <a:t>Ong Yi Xuan</a:t>
            </a:r>
          </a:p>
        </p:txBody>
      </p:sp>
      <p:sp>
        <p:nvSpPr>
          <p:cNvPr id="2" name="Rectangle 1">
            <a:extLst>
              <a:ext uri="{FF2B5EF4-FFF2-40B4-BE49-F238E27FC236}">
                <a16:creationId xmlns:a16="http://schemas.microsoft.com/office/drawing/2014/main" id="{95E7463C-87DF-41BD-8E12-5EB31D195189}"/>
              </a:ext>
            </a:extLst>
          </p:cNvPr>
          <p:cNvSpPr/>
          <p:nvPr/>
        </p:nvSpPr>
        <p:spPr>
          <a:xfrm>
            <a:off x="875322" y="4010355"/>
            <a:ext cx="10050585" cy="1938992"/>
          </a:xfrm>
          <a:prstGeom prst="rect">
            <a:avLst/>
          </a:prstGeom>
        </p:spPr>
        <p:txBody>
          <a:bodyPr wrap="square">
            <a:spAutoFit/>
          </a:bodyPr>
          <a:lstStyle/>
          <a:p>
            <a:r>
              <a:rPr lang="en-SG" sz="2000" dirty="0"/>
              <a:t>As the software architect of the team, I have learnt a lot from this real life project, from picking the front and backend framework, designing a scalable database and making use of RESTful webservices for sending of data. Besides having a functional application that is usually required of us in school projects, we have to consider other real problems like performance, error handling and security aspects. This project have helped me piece what I learnt in IS all together and helped me see what I am lacking of.</a:t>
            </a:r>
          </a:p>
        </p:txBody>
      </p:sp>
    </p:spTree>
    <p:extLst>
      <p:ext uri="{BB962C8B-B14F-4D97-AF65-F5344CB8AC3E}">
        <p14:creationId xmlns:p14="http://schemas.microsoft.com/office/powerpoint/2010/main" val="3172699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F45896-DDA4-4292-BCF2-8C3A7E861660}"/>
              </a:ext>
            </a:extLst>
          </p:cNvPr>
          <p:cNvSpPr/>
          <p:nvPr/>
        </p:nvSpPr>
        <p:spPr>
          <a:xfrm>
            <a:off x="0" y="10372"/>
            <a:ext cx="12192000" cy="6847629"/>
          </a:xfrm>
          <a:prstGeom prst="rect">
            <a:avLst/>
          </a:prstGeom>
          <a:blipFill dpi="0" rotWithShape="1">
            <a:blip r:embed="rId2">
              <a:alphaModFix amt="11000"/>
            </a:blip>
            <a:srcRect/>
            <a:stretch>
              <a:fillRect b="-152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AAED8E2F-E046-49FE-A8DD-3BD82BA93294}"/>
              </a:ext>
            </a:extLst>
          </p:cNvPr>
          <p:cNvSpPr>
            <a:spLocks noGrp="1"/>
          </p:cNvSpPr>
          <p:nvPr>
            <p:ph type="ctrTitle"/>
          </p:nvPr>
        </p:nvSpPr>
        <p:spPr>
          <a:xfrm>
            <a:off x="707011" y="5913782"/>
            <a:ext cx="10765410" cy="796803"/>
          </a:xfrm>
          <a:noFill/>
          <a:ln>
            <a:noFill/>
          </a:ln>
        </p:spPr>
        <p:txBody>
          <a:bodyPr anchor="ctr">
            <a:normAutofit/>
          </a:bodyPr>
          <a:lstStyle/>
          <a:p>
            <a:r>
              <a:rPr lang="en-SG" sz="4800" dirty="0">
                <a:solidFill>
                  <a:schemeClr val="tx1"/>
                </a:solidFill>
              </a:rPr>
              <a:t>IS480 Mid-Term</a:t>
            </a:r>
          </a:p>
        </p:txBody>
      </p:sp>
      <p:pic>
        <p:nvPicPr>
          <p:cNvPr id="6146" name="Picture 2" descr="Image result for thank you png">
            <a:extLst>
              <a:ext uri="{FF2B5EF4-FFF2-40B4-BE49-F238E27FC236}">
                <a16:creationId xmlns:a16="http://schemas.microsoft.com/office/drawing/2014/main" id="{32D5570A-69F7-4D40-B22B-A90D7BED3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981" y="846138"/>
            <a:ext cx="7439025" cy="3133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logo&#10;&#10;Description generated with very high confidence">
            <a:extLst>
              <a:ext uri="{FF2B5EF4-FFF2-40B4-BE49-F238E27FC236}">
                <a16:creationId xmlns:a16="http://schemas.microsoft.com/office/drawing/2014/main" id="{2185BF9F-AB52-46A7-83B4-202352FCE773}"/>
              </a:ext>
            </a:extLst>
          </p:cNvPr>
          <p:cNvPicPr>
            <a:picLocks noChangeAspect="1"/>
          </p:cNvPicPr>
          <p:nvPr/>
        </p:nvPicPr>
        <p:blipFill rotWithShape="1">
          <a:blip r:embed="rId4">
            <a:extLst>
              <a:ext uri="{28A0092B-C50C-407E-A947-70E740481C1C}">
                <a14:useLocalDpi xmlns:a14="http://schemas.microsoft.com/office/drawing/2010/main" val="0"/>
              </a:ext>
            </a:extLst>
          </a:blip>
          <a:srcRect t="35082" b="34645"/>
          <a:stretch/>
        </p:blipFill>
        <p:spPr>
          <a:xfrm>
            <a:off x="3563854" y="4564182"/>
            <a:ext cx="5051723" cy="1529320"/>
          </a:xfrm>
          <a:prstGeom prst="rect">
            <a:avLst/>
          </a:prstGeom>
        </p:spPr>
      </p:pic>
    </p:spTree>
    <p:extLst>
      <p:ext uri="{BB962C8B-B14F-4D97-AF65-F5344CB8AC3E}">
        <p14:creationId xmlns:p14="http://schemas.microsoft.com/office/powerpoint/2010/main" val="3448691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801089B-9CD4-424A-AD4D-6668B7EDDF4E}"/>
              </a:ext>
            </a:extLst>
          </p:cNvPr>
          <p:cNvSpPr/>
          <p:nvPr/>
        </p:nvSpPr>
        <p:spPr>
          <a:xfrm>
            <a:off x="1882942" y="1287379"/>
            <a:ext cx="8199521" cy="5492416"/>
          </a:xfrm>
          <a:prstGeom prst="roundRect">
            <a:avLst/>
          </a:prstGeom>
          <a:gradFill flip="none" rotWithShape="1">
            <a:gsLst>
              <a:gs pos="0">
                <a:schemeClr val="accent4">
                  <a:tint val="66000"/>
                  <a:satMod val="160000"/>
                  <a:alpha val="50000"/>
                </a:schemeClr>
              </a:gs>
              <a:gs pos="50000">
                <a:schemeClr val="accent4">
                  <a:tint val="44500"/>
                  <a:satMod val="160000"/>
                  <a:alpha val="50000"/>
                </a:schemeClr>
              </a:gs>
              <a:gs pos="100000">
                <a:schemeClr val="accent4">
                  <a:tint val="23500"/>
                  <a:satMod val="160000"/>
                  <a:alpha val="50000"/>
                </a:schemeClr>
              </a:gs>
            </a:gsLst>
            <a:path path="circle">
              <a:fillToRect l="50000" t="50000" r="50000" b="50000"/>
            </a:path>
            <a:tileRect/>
          </a:gradFill>
          <a:ln w="38100">
            <a:solidFill>
              <a:srgbClr val="FF0000"/>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4BB1C896-DF7D-4DFB-B9EE-9F6408C0A442}"/>
              </a:ext>
            </a:extLst>
          </p:cNvPr>
          <p:cNvSpPr>
            <a:spLocks noGrp="1"/>
          </p:cNvSpPr>
          <p:nvPr>
            <p:ph type="title"/>
          </p:nvPr>
        </p:nvSpPr>
        <p:spPr/>
        <p:txBody>
          <a:bodyPr/>
          <a:lstStyle/>
          <a:p>
            <a:r>
              <a:rPr lang="en-SG" dirty="0"/>
              <a:t>Our Solution</a:t>
            </a:r>
          </a:p>
        </p:txBody>
      </p:sp>
      <p:sp>
        <p:nvSpPr>
          <p:cNvPr id="3" name="TextBox 2">
            <a:extLst>
              <a:ext uri="{FF2B5EF4-FFF2-40B4-BE49-F238E27FC236}">
                <a16:creationId xmlns:a16="http://schemas.microsoft.com/office/drawing/2014/main" id="{F2B1706D-D939-4B80-B3BE-0D235290FB22}"/>
              </a:ext>
            </a:extLst>
          </p:cNvPr>
          <p:cNvSpPr txBox="1"/>
          <p:nvPr/>
        </p:nvSpPr>
        <p:spPr>
          <a:xfrm>
            <a:off x="4645061" y="1977314"/>
            <a:ext cx="4543103" cy="1938992"/>
          </a:xfrm>
          <a:prstGeom prst="rect">
            <a:avLst/>
          </a:prstGeom>
          <a:noFill/>
        </p:spPr>
        <p:txBody>
          <a:bodyPr wrap="none" rtlCol="0">
            <a:spAutoFit/>
          </a:bodyPr>
          <a:lstStyle/>
          <a:p>
            <a:pPr marL="285750" indent="-285750">
              <a:buFont typeface="Arial" panose="020B0604020202020204" pitchFamily="34" charset="0"/>
              <a:buChar char="•"/>
            </a:pPr>
            <a:r>
              <a:rPr lang="en-SG" sz="2400" dirty="0"/>
              <a:t>Ecommerce Website</a:t>
            </a:r>
          </a:p>
          <a:p>
            <a:pPr marL="285750" indent="-285750">
              <a:buFont typeface="Arial" panose="020B0604020202020204" pitchFamily="34" charset="0"/>
              <a:buChar char="•"/>
            </a:pPr>
            <a:r>
              <a:rPr lang="en-SG" sz="2400" dirty="0"/>
              <a:t>Order Process Tracking</a:t>
            </a:r>
          </a:p>
          <a:p>
            <a:pPr marL="285750" indent="-285750">
              <a:buFont typeface="Arial" panose="020B0604020202020204" pitchFamily="34" charset="0"/>
              <a:buChar char="•"/>
            </a:pPr>
            <a:r>
              <a:rPr lang="en-SG" sz="2400" dirty="0"/>
              <a:t>QR Code Product Access</a:t>
            </a:r>
          </a:p>
          <a:p>
            <a:pPr marL="285750" indent="-285750">
              <a:buFont typeface="Arial" panose="020B0604020202020204" pitchFamily="34" charset="0"/>
              <a:buChar char="•"/>
            </a:pPr>
            <a:r>
              <a:rPr lang="en-SG" sz="2400" dirty="0"/>
              <a:t>VR Product Shopping Experience</a:t>
            </a:r>
          </a:p>
          <a:p>
            <a:pPr marL="285750" indent="-285750">
              <a:buFont typeface="Arial" panose="020B0604020202020204" pitchFamily="34" charset="0"/>
              <a:buChar char="•"/>
            </a:pPr>
            <a:endParaRPr lang="en-SG" sz="2400" dirty="0"/>
          </a:p>
        </p:txBody>
      </p:sp>
      <p:sp>
        <p:nvSpPr>
          <p:cNvPr id="4" name="TextBox 3">
            <a:extLst>
              <a:ext uri="{FF2B5EF4-FFF2-40B4-BE49-F238E27FC236}">
                <a16:creationId xmlns:a16="http://schemas.microsoft.com/office/drawing/2014/main" id="{4CE0CC30-902B-4195-844D-8A0ADDF04D90}"/>
              </a:ext>
            </a:extLst>
          </p:cNvPr>
          <p:cNvSpPr txBox="1"/>
          <p:nvPr/>
        </p:nvSpPr>
        <p:spPr>
          <a:xfrm>
            <a:off x="2607197" y="4849835"/>
            <a:ext cx="5112297" cy="1569660"/>
          </a:xfrm>
          <a:prstGeom prst="rect">
            <a:avLst/>
          </a:prstGeom>
          <a:noFill/>
        </p:spPr>
        <p:txBody>
          <a:bodyPr wrap="none" rtlCol="0">
            <a:spAutoFit/>
          </a:bodyPr>
          <a:lstStyle/>
          <a:p>
            <a:pPr marL="285750" indent="-285750">
              <a:buFont typeface="Arial" panose="020B0604020202020204" pitchFamily="34" charset="0"/>
              <a:buChar char="•"/>
            </a:pPr>
            <a:r>
              <a:rPr lang="en-SG" sz="2400" dirty="0"/>
              <a:t>Factory Process Management System</a:t>
            </a:r>
          </a:p>
          <a:p>
            <a:pPr marL="285750" indent="-285750">
              <a:buFont typeface="Arial" panose="020B0604020202020204" pitchFamily="34" charset="0"/>
              <a:buChar char="•"/>
            </a:pPr>
            <a:r>
              <a:rPr lang="en-SG" sz="2400" dirty="0"/>
              <a:t>Order Management System</a:t>
            </a:r>
          </a:p>
          <a:p>
            <a:pPr marL="285750" indent="-285750">
              <a:buFont typeface="Arial" panose="020B0604020202020204" pitchFamily="34" charset="0"/>
              <a:buChar char="•"/>
            </a:pPr>
            <a:r>
              <a:rPr lang="en-SG" sz="2400" dirty="0"/>
              <a:t>Customer Management System </a:t>
            </a:r>
          </a:p>
          <a:p>
            <a:pPr marL="285750" indent="-285750">
              <a:buFont typeface="Arial" panose="020B0604020202020204" pitchFamily="34" charset="0"/>
              <a:buChar char="•"/>
            </a:pPr>
            <a:r>
              <a:rPr lang="en-SG" sz="2400" dirty="0"/>
              <a:t>Business Performance Analytics</a:t>
            </a:r>
          </a:p>
        </p:txBody>
      </p:sp>
      <p:pic>
        <p:nvPicPr>
          <p:cNvPr id="6" name="Picture 5" descr="A picture containing vector graphics&#10;&#10;Description generated with very high confidence">
            <a:extLst>
              <a:ext uri="{FF2B5EF4-FFF2-40B4-BE49-F238E27FC236}">
                <a16:creationId xmlns:a16="http://schemas.microsoft.com/office/drawing/2014/main" id="{1A8C9772-E199-4A1B-94C2-711CD9445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310" y="1760523"/>
            <a:ext cx="1865254" cy="1865254"/>
          </a:xfrm>
          <a:prstGeom prst="rect">
            <a:avLst/>
          </a:prstGeom>
        </p:spPr>
      </p:pic>
      <p:sp>
        <p:nvSpPr>
          <p:cNvPr id="7" name="TextBox 6">
            <a:extLst>
              <a:ext uri="{FF2B5EF4-FFF2-40B4-BE49-F238E27FC236}">
                <a16:creationId xmlns:a16="http://schemas.microsoft.com/office/drawing/2014/main" id="{369A542F-DDAE-4F66-AA66-FFFA05F49CC9}"/>
              </a:ext>
            </a:extLst>
          </p:cNvPr>
          <p:cNvSpPr txBox="1"/>
          <p:nvPr/>
        </p:nvSpPr>
        <p:spPr>
          <a:xfrm>
            <a:off x="5269327" y="1424817"/>
            <a:ext cx="1759712" cy="523220"/>
          </a:xfrm>
          <a:prstGeom prst="rect">
            <a:avLst/>
          </a:prstGeom>
          <a:noFill/>
        </p:spPr>
        <p:txBody>
          <a:bodyPr wrap="none" rtlCol="0">
            <a:spAutoFit/>
          </a:bodyPr>
          <a:lstStyle/>
          <a:p>
            <a:r>
              <a:rPr lang="en-SG" sz="2800" b="1" dirty="0"/>
              <a:t>Customers</a:t>
            </a:r>
          </a:p>
        </p:txBody>
      </p:sp>
      <p:pic>
        <p:nvPicPr>
          <p:cNvPr id="9" name="Picture 8" descr="A picture containing vector graphics&#10;&#10;Description generated with high confidence">
            <a:extLst>
              <a:ext uri="{FF2B5EF4-FFF2-40B4-BE49-F238E27FC236}">
                <a16:creationId xmlns:a16="http://schemas.microsoft.com/office/drawing/2014/main" id="{413BA5DD-B2C0-4DA3-AE3B-FBD8EFE1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567" y="4828009"/>
            <a:ext cx="1818022" cy="1818022"/>
          </a:xfrm>
          <a:prstGeom prst="rect">
            <a:avLst/>
          </a:prstGeom>
        </p:spPr>
      </p:pic>
      <p:sp>
        <p:nvSpPr>
          <p:cNvPr id="10" name="TextBox 9">
            <a:extLst>
              <a:ext uri="{FF2B5EF4-FFF2-40B4-BE49-F238E27FC236}">
                <a16:creationId xmlns:a16="http://schemas.microsoft.com/office/drawing/2014/main" id="{C067AF27-1578-4BA3-9485-F4C15F992FA0}"/>
              </a:ext>
            </a:extLst>
          </p:cNvPr>
          <p:cNvSpPr txBox="1"/>
          <p:nvPr/>
        </p:nvSpPr>
        <p:spPr>
          <a:xfrm>
            <a:off x="3770308" y="4171025"/>
            <a:ext cx="4757750" cy="523220"/>
          </a:xfrm>
          <a:prstGeom prst="rect">
            <a:avLst/>
          </a:prstGeom>
          <a:noFill/>
        </p:spPr>
        <p:txBody>
          <a:bodyPr wrap="square" rtlCol="0">
            <a:spAutoFit/>
          </a:bodyPr>
          <a:lstStyle/>
          <a:p>
            <a:pPr algn="ctr"/>
            <a:r>
              <a:rPr lang="en-SG" sz="2800" b="1" dirty="0"/>
              <a:t>Highlander London Employees</a:t>
            </a:r>
          </a:p>
        </p:txBody>
      </p:sp>
      <p:cxnSp>
        <p:nvCxnSpPr>
          <p:cNvPr id="13" name="Straight Connector 12">
            <a:extLst>
              <a:ext uri="{FF2B5EF4-FFF2-40B4-BE49-F238E27FC236}">
                <a16:creationId xmlns:a16="http://schemas.microsoft.com/office/drawing/2014/main" id="{4399DCF4-9AC7-46DB-9B4D-6323F501AD4E}"/>
              </a:ext>
            </a:extLst>
          </p:cNvPr>
          <p:cNvCxnSpPr>
            <a:cxnSpLocks/>
          </p:cNvCxnSpPr>
          <p:nvPr/>
        </p:nvCxnSpPr>
        <p:spPr>
          <a:xfrm>
            <a:off x="2668249" y="4033587"/>
            <a:ext cx="696186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20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0832-AE58-4A30-8AEE-FEBAE9760D5A}"/>
              </a:ext>
            </a:extLst>
          </p:cNvPr>
          <p:cNvSpPr>
            <a:spLocks noGrp="1"/>
          </p:cNvSpPr>
          <p:nvPr>
            <p:ph type="title"/>
          </p:nvPr>
        </p:nvSpPr>
        <p:spPr/>
        <p:txBody>
          <a:bodyPr/>
          <a:lstStyle/>
          <a:p>
            <a:r>
              <a:rPr lang="en-SG" dirty="0"/>
              <a:t>Benefits of Solution</a:t>
            </a:r>
          </a:p>
        </p:txBody>
      </p:sp>
      <p:sp>
        <p:nvSpPr>
          <p:cNvPr id="3" name="TextBox 2">
            <a:extLst>
              <a:ext uri="{FF2B5EF4-FFF2-40B4-BE49-F238E27FC236}">
                <a16:creationId xmlns:a16="http://schemas.microsoft.com/office/drawing/2014/main" id="{8E6CE032-D01D-4AE7-8B97-EC2158DC5692}"/>
              </a:ext>
            </a:extLst>
          </p:cNvPr>
          <p:cNvSpPr txBox="1"/>
          <p:nvPr/>
        </p:nvSpPr>
        <p:spPr>
          <a:xfrm>
            <a:off x="232759" y="4746191"/>
            <a:ext cx="2113399" cy="707886"/>
          </a:xfrm>
          <a:prstGeom prst="rect">
            <a:avLst/>
          </a:prstGeom>
          <a:noFill/>
        </p:spPr>
        <p:txBody>
          <a:bodyPr wrap="none" rtlCol="0">
            <a:spAutoFit/>
          </a:bodyPr>
          <a:lstStyle/>
          <a:p>
            <a:pPr algn="ctr"/>
            <a:r>
              <a:rPr lang="en-SG" sz="2000" b="1" dirty="0"/>
              <a:t>Reduced Time for </a:t>
            </a:r>
            <a:br>
              <a:rPr lang="en-SG" sz="2000" b="1" dirty="0"/>
            </a:br>
            <a:r>
              <a:rPr lang="en-SG" sz="2000" b="1" dirty="0"/>
              <a:t>Order Process</a:t>
            </a:r>
          </a:p>
        </p:txBody>
      </p:sp>
      <p:pic>
        <p:nvPicPr>
          <p:cNvPr id="6148" name="Picture 4" descr="Related image">
            <a:extLst>
              <a:ext uri="{FF2B5EF4-FFF2-40B4-BE49-F238E27FC236}">
                <a16:creationId xmlns:a16="http://schemas.microsoft.com/office/drawing/2014/main" id="{5176399F-213B-44D2-BE94-C49443180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7370" y="2562366"/>
            <a:ext cx="2020419" cy="20204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CF3620-C789-420E-9313-3D1855F5972C}"/>
              </a:ext>
            </a:extLst>
          </p:cNvPr>
          <p:cNvSpPr txBox="1"/>
          <p:nvPr/>
        </p:nvSpPr>
        <p:spPr>
          <a:xfrm>
            <a:off x="9906802" y="4752340"/>
            <a:ext cx="1941557" cy="1015663"/>
          </a:xfrm>
          <a:prstGeom prst="rect">
            <a:avLst/>
          </a:prstGeom>
          <a:noFill/>
        </p:spPr>
        <p:txBody>
          <a:bodyPr wrap="none" rtlCol="0">
            <a:spAutoFit/>
          </a:bodyPr>
          <a:lstStyle/>
          <a:p>
            <a:pPr algn="ctr"/>
            <a:r>
              <a:rPr lang="en-SG" sz="2000" b="1" dirty="0"/>
              <a:t>Data Analytics </a:t>
            </a:r>
            <a:br>
              <a:rPr lang="en-SG" sz="2000" b="1" dirty="0"/>
            </a:br>
            <a:r>
              <a:rPr lang="en-SG" sz="2000" b="1" dirty="0"/>
              <a:t>supported</a:t>
            </a:r>
            <a:br>
              <a:rPr lang="en-SG" sz="2000" b="1" dirty="0"/>
            </a:br>
            <a:r>
              <a:rPr lang="en-SG" sz="2000" b="1" dirty="0"/>
              <a:t>Decision Making</a:t>
            </a:r>
          </a:p>
        </p:txBody>
      </p:sp>
      <p:sp>
        <p:nvSpPr>
          <p:cNvPr id="9" name="TextBox 8">
            <a:extLst>
              <a:ext uri="{FF2B5EF4-FFF2-40B4-BE49-F238E27FC236}">
                <a16:creationId xmlns:a16="http://schemas.microsoft.com/office/drawing/2014/main" id="{6B75E1CA-17FA-420E-87A2-27D46BA55045}"/>
              </a:ext>
            </a:extLst>
          </p:cNvPr>
          <p:cNvSpPr txBox="1"/>
          <p:nvPr/>
        </p:nvSpPr>
        <p:spPr>
          <a:xfrm>
            <a:off x="6591884" y="4746191"/>
            <a:ext cx="2592634" cy="646331"/>
          </a:xfrm>
          <a:prstGeom prst="rect">
            <a:avLst/>
          </a:prstGeom>
          <a:noFill/>
        </p:spPr>
        <p:txBody>
          <a:bodyPr wrap="none" rtlCol="0">
            <a:spAutoFit/>
          </a:bodyPr>
          <a:lstStyle/>
          <a:p>
            <a:pPr algn="ctr"/>
            <a:r>
              <a:rPr lang="en-SG" sz="2000" b="1" dirty="0"/>
              <a:t>First Mover Advantage</a:t>
            </a:r>
            <a:br>
              <a:rPr lang="en-SG" sz="2000" dirty="0"/>
            </a:br>
            <a:r>
              <a:rPr lang="en-SG" sz="1600" dirty="0"/>
              <a:t>(New Shopping Experience)</a:t>
            </a:r>
            <a:endParaRPr lang="en-SG" sz="2000" dirty="0"/>
          </a:p>
        </p:txBody>
      </p:sp>
      <p:sp>
        <p:nvSpPr>
          <p:cNvPr id="11" name="TextBox 10">
            <a:extLst>
              <a:ext uri="{FF2B5EF4-FFF2-40B4-BE49-F238E27FC236}">
                <a16:creationId xmlns:a16="http://schemas.microsoft.com/office/drawing/2014/main" id="{FA342DDB-69DD-4117-BF13-7FDFF38CC78F}"/>
              </a:ext>
            </a:extLst>
          </p:cNvPr>
          <p:cNvSpPr txBox="1"/>
          <p:nvPr/>
        </p:nvSpPr>
        <p:spPr>
          <a:xfrm>
            <a:off x="2733994" y="4746191"/>
            <a:ext cx="3608360" cy="707886"/>
          </a:xfrm>
          <a:prstGeom prst="rect">
            <a:avLst/>
          </a:prstGeom>
          <a:noFill/>
        </p:spPr>
        <p:txBody>
          <a:bodyPr wrap="none" rtlCol="0">
            <a:spAutoFit/>
          </a:bodyPr>
          <a:lstStyle/>
          <a:p>
            <a:pPr algn="ctr"/>
            <a:r>
              <a:rPr lang="en-SG" sz="2000" b="1" dirty="0"/>
              <a:t>Improved Efficiency Managing </a:t>
            </a:r>
            <a:br>
              <a:rPr lang="en-SG" sz="2000" b="1" dirty="0"/>
            </a:br>
            <a:r>
              <a:rPr lang="en-SG" sz="2000" b="1" dirty="0"/>
              <a:t>Products, Customers and Orders</a:t>
            </a:r>
          </a:p>
        </p:txBody>
      </p:sp>
      <p:pic>
        <p:nvPicPr>
          <p:cNvPr id="5" name="Picture 4">
            <a:extLst>
              <a:ext uri="{FF2B5EF4-FFF2-40B4-BE49-F238E27FC236}">
                <a16:creationId xmlns:a16="http://schemas.microsoft.com/office/drawing/2014/main" id="{F750DDFC-7D46-4409-A712-781958AE1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768" y="2562366"/>
            <a:ext cx="2111902" cy="2111902"/>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F2F8097B-311D-4100-998F-E72F3012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082" y="2514320"/>
            <a:ext cx="2108076" cy="2108076"/>
          </a:xfrm>
          <a:prstGeom prst="rect">
            <a:avLst/>
          </a:prstGeom>
        </p:spPr>
      </p:pic>
      <p:pic>
        <p:nvPicPr>
          <p:cNvPr id="12" name="Picture 11" descr="A picture containing vector graphics&#10;&#10;Description generated with very high confidence">
            <a:extLst>
              <a:ext uri="{FF2B5EF4-FFF2-40B4-BE49-F238E27FC236}">
                <a16:creationId xmlns:a16="http://schemas.microsoft.com/office/drawing/2014/main" id="{75CB66F2-4CFF-4872-B5CD-85818E5780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1396" y="2488786"/>
            <a:ext cx="2133610" cy="2133610"/>
          </a:xfrm>
          <a:prstGeom prst="rect">
            <a:avLst/>
          </a:prstGeom>
        </p:spPr>
      </p:pic>
    </p:spTree>
    <p:extLst>
      <p:ext uri="{BB962C8B-B14F-4D97-AF65-F5344CB8AC3E}">
        <p14:creationId xmlns:p14="http://schemas.microsoft.com/office/powerpoint/2010/main" val="275467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502EBB-A999-4D61-AC8E-ECAD08FB5626}"/>
              </a:ext>
            </a:extLst>
          </p:cNvPr>
          <p:cNvSpPr>
            <a:spLocks noGrp="1"/>
          </p:cNvSpPr>
          <p:nvPr>
            <p:ph type="title"/>
          </p:nvPr>
        </p:nvSpPr>
        <p:spPr/>
        <p:txBody>
          <a:bodyPr/>
          <a:lstStyle/>
          <a:p>
            <a:r>
              <a:rPr lang="en-SG" dirty="0"/>
              <a:t>Scope</a:t>
            </a:r>
          </a:p>
        </p:txBody>
      </p:sp>
      <p:pic>
        <p:nvPicPr>
          <p:cNvPr id="27" name="Picture 26">
            <a:extLst>
              <a:ext uri="{FF2B5EF4-FFF2-40B4-BE49-F238E27FC236}">
                <a16:creationId xmlns:a16="http://schemas.microsoft.com/office/drawing/2014/main" id="{EEF04201-2591-4894-8AFF-EBDA386A4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79" y="3237900"/>
            <a:ext cx="4286667" cy="3379805"/>
          </a:xfrm>
          <a:prstGeom prst="rect">
            <a:avLst/>
          </a:prstGeom>
        </p:spPr>
      </p:pic>
      <p:pic>
        <p:nvPicPr>
          <p:cNvPr id="31" name="Picture 30">
            <a:extLst>
              <a:ext uri="{FF2B5EF4-FFF2-40B4-BE49-F238E27FC236}">
                <a16:creationId xmlns:a16="http://schemas.microsoft.com/office/drawing/2014/main" id="{A2F53572-099F-4942-855B-B579114CA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410" y="3237900"/>
            <a:ext cx="4286667" cy="3379805"/>
          </a:xfrm>
          <a:prstGeom prst="rect">
            <a:avLst/>
          </a:prstGeom>
        </p:spPr>
      </p:pic>
      <p:pic>
        <p:nvPicPr>
          <p:cNvPr id="33" name="Picture 32">
            <a:extLst>
              <a:ext uri="{FF2B5EF4-FFF2-40B4-BE49-F238E27FC236}">
                <a16:creationId xmlns:a16="http://schemas.microsoft.com/office/drawing/2014/main" id="{B5C1C7B4-4521-492A-8F9F-AD027C5027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0740" y="3237901"/>
            <a:ext cx="4286667" cy="3379805"/>
          </a:xfrm>
          <a:prstGeom prst="rect">
            <a:avLst/>
          </a:prstGeom>
        </p:spPr>
      </p:pic>
      <p:pic>
        <p:nvPicPr>
          <p:cNvPr id="35" name="Picture 34">
            <a:extLst>
              <a:ext uri="{FF2B5EF4-FFF2-40B4-BE49-F238E27FC236}">
                <a16:creationId xmlns:a16="http://schemas.microsoft.com/office/drawing/2014/main" id="{8198CDC5-68AE-468E-A274-06C128937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2068" y="3209027"/>
            <a:ext cx="4286667" cy="3379805"/>
          </a:xfrm>
          <a:prstGeom prst="rect">
            <a:avLst/>
          </a:prstGeom>
        </p:spPr>
      </p:pic>
      <p:sp>
        <p:nvSpPr>
          <p:cNvPr id="36" name="TextBox 35">
            <a:extLst>
              <a:ext uri="{FF2B5EF4-FFF2-40B4-BE49-F238E27FC236}">
                <a16:creationId xmlns:a16="http://schemas.microsoft.com/office/drawing/2014/main" id="{0B140B37-DFA1-4B9E-9AEA-CDE185C76455}"/>
              </a:ext>
            </a:extLst>
          </p:cNvPr>
          <p:cNvSpPr txBox="1"/>
          <p:nvPr/>
        </p:nvSpPr>
        <p:spPr>
          <a:xfrm>
            <a:off x="286196" y="2314569"/>
            <a:ext cx="2563318" cy="646331"/>
          </a:xfrm>
          <a:prstGeom prst="rect">
            <a:avLst/>
          </a:prstGeom>
          <a:noFill/>
        </p:spPr>
        <p:txBody>
          <a:bodyPr wrap="square" rtlCol="0">
            <a:spAutoFit/>
          </a:bodyPr>
          <a:lstStyle/>
          <a:p>
            <a:pPr algn="ctr"/>
            <a:r>
              <a:rPr lang="en-SG" b="1" u="sng" dirty="0">
                <a:solidFill>
                  <a:srgbClr val="FF0000"/>
                </a:solidFill>
              </a:rPr>
              <a:t>M</a:t>
            </a:r>
            <a:r>
              <a:rPr lang="en-SG" b="1" u="sng" dirty="0"/>
              <a:t>ust have </a:t>
            </a:r>
            <a:br>
              <a:rPr lang="en-SG" dirty="0"/>
            </a:br>
            <a:r>
              <a:rPr lang="en-SG" dirty="0"/>
              <a:t>requirements</a:t>
            </a:r>
          </a:p>
        </p:txBody>
      </p:sp>
      <p:sp>
        <p:nvSpPr>
          <p:cNvPr id="37" name="TextBox 36">
            <a:extLst>
              <a:ext uri="{FF2B5EF4-FFF2-40B4-BE49-F238E27FC236}">
                <a16:creationId xmlns:a16="http://schemas.microsoft.com/office/drawing/2014/main" id="{174EB253-20D9-4A02-BED9-7F9F1D537D2D}"/>
              </a:ext>
            </a:extLst>
          </p:cNvPr>
          <p:cNvSpPr txBox="1"/>
          <p:nvPr/>
        </p:nvSpPr>
        <p:spPr>
          <a:xfrm>
            <a:off x="3231085" y="2306971"/>
            <a:ext cx="2563318" cy="646331"/>
          </a:xfrm>
          <a:prstGeom prst="rect">
            <a:avLst/>
          </a:prstGeom>
          <a:noFill/>
        </p:spPr>
        <p:txBody>
          <a:bodyPr wrap="square" rtlCol="0">
            <a:spAutoFit/>
          </a:bodyPr>
          <a:lstStyle/>
          <a:p>
            <a:pPr algn="ctr"/>
            <a:r>
              <a:rPr lang="en-SG" b="1" u="sng" dirty="0">
                <a:solidFill>
                  <a:srgbClr val="FF0000"/>
                </a:solidFill>
              </a:rPr>
              <a:t>S</a:t>
            </a:r>
            <a:r>
              <a:rPr lang="en-SG" b="1" u="sng" dirty="0"/>
              <a:t>hould have </a:t>
            </a:r>
            <a:br>
              <a:rPr lang="en-SG" dirty="0"/>
            </a:br>
            <a:r>
              <a:rPr lang="en-SG" dirty="0"/>
              <a:t>if at all possible</a:t>
            </a:r>
          </a:p>
        </p:txBody>
      </p:sp>
      <p:sp>
        <p:nvSpPr>
          <p:cNvPr id="38" name="TextBox 37">
            <a:extLst>
              <a:ext uri="{FF2B5EF4-FFF2-40B4-BE49-F238E27FC236}">
                <a16:creationId xmlns:a16="http://schemas.microsoft.com/office/drawing/2014/main" id="{F0340A3B-98A1-4A11-9121-4078B170BDFA}"/>
              </a:ext>
            </a:extLst>
          </p:cNvPr>
          <p:cNvSpPr txBox="1"/>
          <p:nvPr/>
        </p:nvSpPr>
        <p:spPr>
          <a:xfrm>
            <a:off x="6282414" y="2314568"/>
            <a:ext cx="2563318" cy="646331"/>
          </a:xfrm>
          <a:prstGeom prst="rect">
            <a:avLst/>
          </a:prstGeom>
          <a:noFill/>
        </p:spPr>
        <p:txBody>
          <a:bodyPr wrap="square" rtlCol="0">
            <a:spAutoFit/>
          </a:bodyPr>
          <a:lstStyle/>
          <a:p>
            <a:pPr algn="ctr"/>
            <a:r>
              <a:rPr lang="en-SG" b="1" u="sng" dirty="0">
                <a:solidFill>
                  <a:srgbClr val="FF0000"/>
                </a:solidFill>
              </a:rPr>
              <a:t>C</a:t>
            </a:r>
            <a:r>
              <a:rPr lang="en-SG" b="1" u="sng" dirty="0"/>
              <a:t>ould have </a:t>
            </a:r>
            <a:br>
              <a:rPr lang="en-SG" dirty="0"/>
            </a:br>
            <a:r>
              <a:rPr lang="en-SG" dirty="0"/>
              <a:t>but not critical</a:t>
            </a:r>
          </a:p>
        </p:txBody>
      </p:sp>
      <p:sp>
        <p:nvSpPr>
          <p:cNvPr id="39" name="TextBox 38">
            <a:extLst>
              <a:ext uri="{FF2B5EF4-FFF2-40B4-BE49-F238E27FC236}">
                <a16:creationId xmlns:a16="http://schemas.microsoft.com/office/drawing/2014/main" id="{C666CAC6-AED8-45EE-BC85-498B3B80139F}"/>
              </a:ext>
            </a:extLst>
          </p:cNvPr>
          <p:cNvSpPr txBox="1"/>
          <p:nvPr/>
        </p:nvSpPr>
        <p:spPr>
          <a:xfrm>
            <a:off x="9333743" y="2242963"/>
            <a:ext cx="2563318" cy="923330"/>
          </a:xfrm>
          <a:prstGeom prst="rect">
            <a:avLst/>
          </a:prstGeom>
          <a:noFill/>
        </p:spPr>
        <p:txBody>
          <a:bodyPr wrap="square" rtlCol="0">
            <a:spAutoFit/>
          </a:bodyPr>
          <a:lstStyle/>
          <a:p>
            <a:pPr algn="ctr"/>
            <a:r>
              <a:rPr lang="en-SG" b="1" u="sng" dirty="0">
                <a:solidFill>
                  <a:srgbClr val="FF0000"/>
                </a:solidFill>
              </a:rPr>
              <a:t>W</a:t>
            </a:r>
            <a:r>
              <a:rPr lang="en-SG" b="1" u="sng" dirty="0"/>
              <a:t>on’t have </a:t>
            </a:r>
            <a:br>
              <a:rPr lang="en-SG" dirty="0"/>
            </a:br>
            <a:r>
              <a:rPr lang="en-SG" dirty="0"/>
              <a:t>it now, maybe if time and resource allows</a:t>
            </a:r>
          </a:p>
        </p:txBody>
      </p:sp>
      <p:sp>
        <p:nvSpPr>
          <p:cNvPr id="40" name="TextBox 39">
            <a:extLst>
              <a:ext uri="{FF2B5EF4-FFF2-40B4-BE49-F238E27FC236}">
                <a16:creationId xmlns:a16="http://schemas.microsoft.com/office/drawing/2014/main" id="{CB4185D3-9CCC-4F3D-9E9B-B61D13F5E90E}"/>
              </a:ext>
            </a:extLst>
          </p:cNvPr>
          <p:cNvSpPr txBox="1"/>
          <p:nvPr/>
        </p:nvSpPr>
        <p:spPr>
          <a:xfrm>
            <a:off x="359540" y="3810000"/>
            <a:ext cx="2416628" cy="2369880"/>
          </a:xfrm>
          <a:prstGeom prst="rect">
            <a:avLst/>
          </a:prstGeom>
          <a:noFill/>
        </p:spPr>
        <p:txBody>
          <a:bodyPr wrap="square" rtlCol="0">
            <a:spAutoFit/>
          </a:bodyPr>
          <a:lstStyle/>
          <a:p>
            <a:r>
              <a:rPr lang="en-SG" b="1" dirty="0"/>
              <a:t>Ecommerce System</a:t>
            </a:r>
          </a:p>
          <a:p>
            <a:pPr marL="285753" indent="-285753">
              <a:buFont typeface="Arial" panose="020B0604020202020204" pitchFamily="34" charset="0"/>
              <a:buChar char="•"/>
            </a:pPr>
            <a:r>
              <a:rPr lang="en-SG" sz="1600" dirty="0"/>
              <a:t>Account Module</a:t>
            </a:r>
          </a:p>
          <a:p>
            <a:pPr marL="285753" indent="-285753">
              <a:buFont typeface="Arial" panose="020B0604020202020204" pitchFamily="34" charset="0"/>
              <a:buChar char="•"/>
            </a:pPr>
            <a:r>
              <a:rPr lang="en-SG" sz="1600" dirty="0"/>
              <a:t>Product Module</a:t>
            </a:r>
          </a:p>
          <a:p>
            <a:pPr marL="285753" indent="-285753">
              <a:buFont typeface="Arial" panose="020B0604020202020204" pitchFamily="34" charset="0"/>
              <a:buChar char="•"/>
            </a:pPr>
            <a:r>
              <a:rPr lang="en-SG" sz="1600" dirty="0"/>
              <a:t>Customization</a:t>
            </a:r>
          </a:p>
          <a:p>
            <a:pPr marL="285753" indent="-285753">
              <a:buFont typeface="Arial" panose="020B0604020202020204" pitchFamily="34" charset="0"/>
              <a:buChar char="•"/>
            </a:pPr>
            <a:r>
              <a:rPr lang="en-SG" sz="1600" dirty="0"/>
              <a:t>Shopping Cart</a:t>
            </a:r>
          </a:p>
          <a:p>
            <a:pPr marL="285753" indent="-285753">
              <a:buFont typeface="Arial" panose="020B0604020202020204" pitchFamily="34" charset="0"/>
              <a:buChar char="•"/>
            </a:pPr>
            <a:r>
              <a:rPr lang="en-SG" sz="1600" dirty="0"/>
              <a:t>Content Manager</a:t>
            </a:r>
          </a:p>
          <a:p>
            <a:r>
              <a:rPr lang="en-SG" b="1" dirty="0"/>
              <a:t>Factory Process System</a:t>
            </a:r>
          </a:p>
          <a:p>
            <a:pPr marL="285753" indent="-285753">
              <a:buFont typeface="Arial" panose="020B0604020202020204" pitchFamily="34" charset="0"/>
              <a:buChar char="•"/>
            </a:pPr>
            <a:r>
              <a:rPr lang="en-SG" sz="1600" dirty="0"/>
              <a:t>Order Process Management</a:t>
            </a:r>
          </a:p>
        </p:txBody>
      </p:sp>
      <p:sp>
        <p:nvSpPr>
          <p:cNvPr id="42" name="TextBox 41">
            <a:extLst>
              <a:ext uri="{FF2B5EF4-FFF2-40B4-BE49-F238E27FC236}">
                <a16:creationId xmlns:a16="http://schemas.microsoft.com/office/drawing/2014/main" id="{FD9486BD-4491-4D5D-BCD3-F6227FE9B900}"/>
              </a:ext>
            </a:extLst>
          </p:cNvPr>
          <p:cNvSpPr txBox="1"/>
          <p:nvPr/>
        </p:nvSpPr>
        <p:spPr>
          <a:xfrm>
            <a:off x="3377775" y="3810000"/>
            <a:ext cx="2416628" cy="1846659"/>
          </a:xfrm>
          <a:prstGeom prst="rect">
            <a:avLst/>
          </a:prstGeom>
          <a:noFill/>
        </p:spPr>
        <p:txBody>
          <a:bodyPr wrap="square" rtlCol="0">
            <a:spAutoFit/>
          </a:bodyPr>
          <a:lstStyle/>
          <a:p>
            <a:r>
              <a:rPr lang="en-SG" b="1" dirty="0"/>
              <a:t>Analytics System</a:t>
            </a:r>
          </a:p>
          <a:p>
            <a:pPr marL="285753" indent="-285753">
              <a:buFont typeface="Arial" panose="020B0604020202020204" pitchFamily="34" charset="0"/>
              <a:buChar char="•"/>
            </a:pPr>
            <a:r>
              <a:rPr lang="en-SG" sz="1600" dirty="0"/>
              <a:t>Statistics &amp; Charts</a:t>
            </a:r>
          </a:p>
          <a:p>
            <a:pPr marL="285753" indent="-285753">
              <a:buFont typeface="Arial" panose="020B0604020202020204" pitchFamily="34" charset="0"/>
              <a:buChar char="•"/>
            </a:pPr>
            <a:r>
              <a:rPr lang="en-SG" sz="1600" dirty="0"/>
              <a:t>Predictions &amp; Forecasting</a:t>
            </a:r>
          </a:p>
          <a:p>
            <a:pPr marL="285753" indent="-285753">
              <a:buFont typeface="Arial" panose="020B0604020202020204" pitchFamily="34" charset="0"/>
              <a:buChar char="•"/>
            </a:pPr>
            <a:r>
              <a:rPr lang="en-SG" sz="1600" dirty="0"/>
              <a:t>Product Recommendation</a:t>
            </a:r>
          </a:p>
          <a:p>
            <a:pPr marL="285753" indent="-285753">
              <a:buFont typeface="Arial" panose="020B0604020202020204" pitchFamily="34" charset="0"/>
              <a:buChar char="•"/>
            </a:pPr>
            <a:r>
              <a:rPr lang="en-SG" sz="1600" dirty="0"/>
              <a:t>Customer Profiling</a:t>
            </a:r>
          </a:p>
        </p:txBody>
      </p:sp>
      <p:sp>
        <p:nvSpPr>
          <p:cNvPr id="43" name="TextBox 42">
            <a:extLst>
              <a:ext uri="{FF2B5EF4-FFF2-40B4-BE49-F238E27FC236}">
                <a16:creationId xmlns:a16="http://schemas.microsoft.com/office/drawing/2014/main" id="{CC787EBE-0EE6-4E01-A930-6742B07CCE3B}"/>
              </a:ext>
            </a:extLst>
          </p:cNvPr>
          <p:cNvSpPr txBox="1"/>
          <p:nvPr/>
        </p:nvSpPr>
        <p:spPr>
          <a:xfrm>
            <a:off x="6502400" y="3823332"/>
            <a:ext cx="2439678" cy="1354217"/>
          </a:xfrm>
          <a:prstGeom prst="rect">
            <a:avLst/>
          </a:prstGeom>
          <a:noFill/>
        </p:spPr>
        <p:txBody>
          <a:bodyPr wrap="square" rtlCol="0">
            <a:spAutoFit/>
          </a:bodyPr>
          <a:lstStyle/>
          <a:p>
            <a:r>
              <a:rPr lang="en-SG" b="1" dirty="0"/>
              <a:t>VR &amp; 3D System</a:t>
            </a:r>
          </a:p>
          <a:p>
            <a:pPr marL="285753" indent="-285753">
              <a:buFont typeface="Arial" panose="020B0604020202020204" pitchFamily="34" charset="0"/>
              <a:buChar char="•"/>
            </a:pPr>
            <a:r>
              <a:rPr lang="en-SG" sz="1600" dirty="0"/>
              <a:t>Virtual Reality Product Viewing</a:t>
            </a:r>
          </a:p>
          <a:p>
            <a:pPr marL="285753" indent="-285753">
              <a:buFont typeface="Arial" panose="020B0604020202020204" pitchFamily="34" charset="0"/>
              <a:buChar char="•"/>
            </a:pPr>
            <a:r>
              <a:rPr lang="en-SG" sz="1600" dirty="0"/>
              <a:t>3D Naked Eye Product Viewing (in-store only)</a:t>
            </a:r>
          </a:p>
        </p:txBody>
      </p:sp>
      <p:sp>
        <p:nvSpPr>
          <p:cNvPr id="44" name="TextBox 43">
            <a:extLst>
              <a:ext uri="{FF2B5EF4-FFF2-40B4-BE49-F238E27FC236}">
                <a16:creationId xmlns:a16="http://schemas.microsoft.com/office/drawing/2014/main" id="{50C4FE3E-57F4-47FF-8267-60DB2EE7C1DC}"/>
              </a:ext>
            </a:extLst>
          </p:cNvPr>
          <p:cNvSpPr txBox="1"/>
          <p:nvPr/>
        </p:nvSpPr>
        <p:spPr>
          <a:xfrm>
            <a:off x="9457383" y="3810000"/>
            <a:ext cx="2439678" cy="1107996"/>
          </a:xfrm>
          <a:prstGeom prst="rect">
            <a:avLst/>
          </a:prstGeom>
          <a:noFill/>
        </p:spPr>
        <p:txBody>
          <a:bodyPr wrap="square" rtlCol="0">
            <a:spAutoFit/>
          </a:bodyPr>
          <a:lstStyle/>
          <a:p>
            <a:r>
              <a:rPr lang="en-SG" b="1" dirty="0"/>
              <a:t>Commission System</a:t>
            </a:r>
          </a:p>
          <a:p>
            <a:pPr marL="285753" indent="-285753">
              <a:buFont typeface="Arial" panose="020B0604020202020204" pitchFamily="34" charset="0"/>
              <a:buChar char="•"/>
            </a:pPr>
            <a:r>
              <a:rPr lang="en-SG" sz="1600" dirty="0"/>
              <a:t>Sales Staff commission and remuneration</a:t>
            </a:r>
          </a:p>
          <a:p>
            <a:pPr marL="285753" indent="-285753">
              <a:buFont typeface="Arial" panose="020B0604020202020204" pitchFamily="34" charset="0"/>
              <a:buChar char="•"/>
            </a:pPr>
            <a:endParaRPr lang="en-SG" sz="1600" dirty="0"/>
          </a:p>
        </p:txBody>
      </p:sp>
      <p:pic>
        <p:nvPicPr>
          <p:cNvPr id="17" name="Picture 2" descr="Image result for moscow method">
            <a:extLst>
              <a:ext uri="{FF2B5EF4-FFF2-40B4-BE49-F238E27FC236}">
                <a16:creationId xmlns:a16="http://schemas.microsoft.com/office/drawing/2014/main" id="{E66C93A6-FF2E-4AAD-8412-C7D99DB6119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215" r="5994" b="38478"/>
          <a:stretch/>
        </p:blipFill>
        <p:spPr bwMode="auto">
          <a:xfrm>
            <a:off x="8117887" y="88104"/>
            <a:ext cx="3939915" cy="903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358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36516</TotalTime>
  <Words>3170</Words>
  <Application>Microsoft Office PowerPoint</Application>
  <PresentationFormat>Widescreen</PresentationFormat>
  <Paragraphs>561</Paragraphs>
  <Slides>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等线</vt:lpstr>
      <vt:lpstr>Arial</vt:lpstr>
      <vt:lpstr>Calibri</vt:lpstr>
      <vt:lpstr>Calibri Light</vt:lpstr>
      <vt:lpstr>Courier New</vt:lpstr>
      <vt:lpstr>KG Blank Space Sketch</vt:lpstr>
      <vt:lpstr>KG Blank Space Solid</vt:lpstr>
      <vt:lpstr>Wingdings</vt:lpstr>
      <vt:lpstr>Office Theme</vt:lpstr>
      <vt:lpstr>IS480 Mid-Term Presentation</vt:lpstr>
      <vt:lpstr>Agenda</vt:lpstr>
      <vt:lpstr>Team LeGIT</vt:lpstr>
      <vt:lpstr>Our Sponsor</vt:lpstr>
      <vt:lpstr>Current Issues</vt:lpstr>
      <vt:lpstr>Why Highlander London?</vt:lpstr>
      <vt:lpstr>Our Solution</vt:lpstr>
      <vt:lpstr>Benefits of Solution</vt:lpstr>
      <vt:lpstr>Scope</vt:lpstr>
      <vt:lpstr>Scope</vt:lpstr>
      <vt:lpstr>Scope</vt:lpstr>
      <vt:lpstr>Technologies</vt:lpstr>
      <vt:lpstr>Application Demo</vt:lpstr>
      <vt:lpstr>Technical Complexity</vt:lpstr>
      <vt:lpstr>As - Is Process</vt:lpstr>
      <vt:lpstr>Architecture Diagram (After)</vt:lpstr>
      <vt:lpstr>Google Analytics</vt:lpstr>
      <vt:lpstr>Google Analytics</vt:lpstr>
      <vt:lpstr>Google Analytics</vt:lpstr>
      <vt:lpstr>Stripe Implementation</vt:lpstr>
      <vt:lpstr>Stripe Implementation</vt:lpstr>
      <vt:lpstr>Project Management</vt:lpstr>
      <vt:lpstr>Project Status</vt:lpstr>
      <vt:lpstr>Timeline</vt:lpstr>
      <vt:lpstr>Timeline (Previous Schedule)</vt:lpstr>
      <vt:lpstr>Timeline (New Schedule)</vt:lpstr>
      <vt:lpstr>DePICT® Project Management</vt:lpstr>
      <vt:lpstr>DePICT® Project Management</vt:lpstr>
      <vt:lpstr>Sprint Velocity Chart</vt:lpstr>
      <vt:lpstr>Risk Management</vt:lpstr>
      <vt:lpstr>Risk Management</vt:lpstr>
      <vt:lpstr>Issue Management</vt:lpstr>
      <vt:lpstr>Issue Management</vt:lpstr>
      <vt:lpstr>Change Management</vt:lpstr>
      <vt:lpstr>Change Management</vt:lpstr>
      <vt:lpstr>Quality Assurance</vt:lpstr>
      <vt:lpstr>Functional Testing</vt:lpstr>
      <vt:lpstr>User Acceptance Testing Demographics</vt:lpstr>
      <vt:lpstr>User Testing 1  Target Audience</vt:lpstr>
      <vt:lpstr>UAT1 - Customer</vt:lpstr>
      <vt:lpstr>UAT1 – Customer Ratings</vt:lpstr>
      <vt:lpstr>UAT1 – Customer Ratings</vt:lpstr>
      <vt:lpstr>UAT1 – Customer Ratings</vt:lpstr>
      <vt:lpstr>UAT1 - Customer</vt:lpstr>
      <vt:lpstr>UAT1 – Customer Changes </vt:lpstr>
      <vt:lpstr>UAT1 – Customer Changes </vt:lpstr>
      <vt:lpstr>UAT1 – Customer Changes </vt:lpstr>
      <vt:lpstr>UAT1 – Customer Changes </vt:lpstr>
      <vt:lpstr>UAT1 – Customer Changes </vt:lpstr>
      <vt:lpstr>User Test - Administrator</vt:lpstr>
      <vt:lpstr>User Test - Administrator</vt:lpstr>
      <vt:lpstr>UAT1 – Customer Ratings</vt:lpstr>
      <vt:lpstr>UAT1 – Customer Ratings</vt:lpstr>
      <vt:lpstr>UAT1 – Customer Ratings</vt:lpstr>
      <vt:lpstr>User Testing 2</vt:lpstr>
      <vt:lpstr>X - Factor</vt:lpstr>
      <vt:lpstr>Learning Outcome</vt:lpstr>
      <vt:lpstr>Learning Outcome</vt:lpstr>
      <vt:lpstr>Team LeGIT</vt:lpstr>
      <vt:lpstr>Team LeGIT</vt:lpstr>
      <vt:lpstr>Team LeGIT</vt:lpstr>
      <vt:lpstr>Team LeGIT</vt:lpstr>
      <vt:lpstr>IS480 Mid-Term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YuXuan Tee</dc:creator>
  <cp:lastModifiedBy>YuXuan Tee</cp:lastModifiedBy>
  <cp:revision>215</cp:revision>
  <dcterms:created xsi:type="dcterms:W3CDTF">2017-07-27T08:15:35Z</dcterms:created>
  <dcterms:modified xsi:type="dcterms:W3CDTF">2017-10-05T22:42:28Z</dcterms:modified>
</cp:coreProperties>
</file>